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324" r:id="rId2"/>
    <p:sldId id="314" r:id="rId3"/>
    <p:sldId id="295" r:id="rId4"/>
    <p:sldId id="296" r:id="rId5"/>
    <p:sldId id="297" r:id="rId6"/>
    <p:sldId id="298" r:id="rId7"/>
    <p:sldId id="277" r:id="rId8"/>
    <p:sldId id="305" r:id="rId9"/>
    <p:sldId id="313" r:id="rId10"/>
    <p:sldId id="299" r:id="rId11"/>
    <p:sldId id="311" r:id="rId12"/>
    <p:sldId id="300" r:id="rId13"/>
    <p:sldId id="310" r:id="rId14"/>
    <p:sldId id="307" r:id="rId15"/>
    <p:sldId id="302" r:id="rId16"/>
    <p:sldId id="303" r:id="rId17"/>
    <p:sldId id="308" r:id="rId18"/>
    <p:sldId id="306" r:id="rId19"/>
    <p:sldId id="309" r:id="rId20"/>
    <p:sldId id="326" r:id="rId21"/>
    <p:sldId id="322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7" r:id="rId30"/>
    <p:sldId id="329" r:id="rId31"/>
    <p:sldId id="32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7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3A3A8"/>
    <a:srgbClr val="2E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096" autoAdjust="0"/>
  </p:normalViewPr>
  <p:slideViewPr>
    <p:cSldViewPr snapToGrid="0" showGuides="1">
      <p:cViewPr>
        <p:scale>
          <a:sx n="69" d="100"/>
          <a:sy n="69" d="100"/>
        </p:scale>
        <p:origin x="-756" y="-72"/>
      </p:cViewPr>
      <p:guideLst>
        <p:guide orient="horz" pos="2160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189E3-6EE7-441B-832A-36C8777831A2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ED43F-A840-4309-8CD3-3E123CEAF4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37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432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915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319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992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177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56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051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辨别两个人人脸的准确率</a:t>
            </a:r>
            <a:r>
              <a:rPr lang="en-US" altLang="zh-CN" dirty="0"/>
              <a:t>90%</a:t>
            </a:r>
            <a:r>
              <a:rPr lang="zh-CN" altLang="en-US" dirty="0"/>
              <a:t>以上</a:t>
            </a:r>
            <a:endParaRPr lang="en-US" altLang="zh-CN" dirty="0"/>
          </a:p>
          <a:p>
            <a:r>
              <a:rPr lang="en-US" altLang="zh-CN" dirty="0"/>
              <a:t>P </a:t>
            </a:r>
            <a:r>
              <a:rPr lang="zh-CN" altLang="en-US" dirty="0"/>
              <a:t>精确率</a:t>
            </a:r>
            <a:endParaRPr lang="en-US" altLang="zh-CN" dirty="0"/>
          </a:p>
          <a:p>
            <a:r>
              <a:rPr lang="en-US" altLang="zh-CN" dirty="0"/>
              <a:t>Acc</a:t>
            </a:r>
            <a:r>
              <a:rPr lang="zh-CN" altLang="en-US" dirty="0"/>
              <a:t>准确率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925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190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ED43F-A840-4309-8CD3-3E123CEAF44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905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ED43F-A840-4309-8CD3-3E123CEAF44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366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080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ED43F-A840-4309-8CD3-3E123CEAF44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905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vector&amp; objects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：输出的矩形向量组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scaleFactor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：这个是每次缩小图像的比例，默认是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minNeighbors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：匹配成功所需要的周围矩形框的数目，每一个特征匹配到的区域都是一个矩形框，只有多个矩形框同时存在的时候，才认为是匹配成功，比如人脸，这个默认值是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minObjectSize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maxObjectSize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：匹配物体的大小范围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CASCADE_SCALE_IMAGE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正常比例检测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53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332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https://blog.csdn.net/qq_37791134/article/details/80583726 </a:t>
            </a:r>
          </a:p>
          <a:p>
            <a:r>
              <a:rPr lang="zh-CN" altLang="en-US" dirty="0"/>
              <a:t>由于人脸可能出现在图像的任何位置，在检测时用固定大小的窗口对图像从上到下、从左到右扫描，判断窗口里的子图像是否为人脸，这称为滑动窗口技术（</a:t>
            </a:r>
            <a:r>
              <a:rPr lang="en-US" altLang="zh-CN" dirty="0"/>
              <a:t>sliding window</a:t>
            </a:r>
            <a:r>
              <a:rPr lang="zh-CN" altLang="en-US" dirty="0"/>
              <a:t>）。为了检测不同大小的人脸，还需要对图像进行放大或者缩小构造图像金字塔，对每张缩放后的图像都用上面的方法进行扫描。由于采用了滑动窗口扫描技术，并且要对图像进行反复缩放然后扫描，因此整个检测过程会非常耗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611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27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690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1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这个神经网络是</a:t>
            </a:r>
            <a:r>
              <a:rPr lang="en-US" altLang="zh-CN" dirty="0" err="1"/>
              <a:t>dlib</a:t>
            </a:r>
            <a:r>
              <a:rPr lang="zh-CN" altLang="en-US" dirty="0"/>
              <a:t>的创造者根据三百万张照片训练出来的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71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B1AFC-6673-4FC1-8ED1-7F1A4D546E67}" type="datetimeFigureOut">
              <a:rPr lang="zh-CN" altLang="en-US" smtClean="0"/>
              <a:pPr/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shanhua.avi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&#36335;&#20154;&#35270;&#35282;.avi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&#30005;&#33041;&#35270;&#35282;.avi" TargetMode="External"/><Relationship Id="rId5" Type="http://schemas.openxmlformats.org/officeDocument/2006/relationships/hyperlink" Target="&#22768;&#25511;.mp4" TargetMode="External"/><Relationship Id="rId4" Type="http://schemas.openxmlformats.org/officeDocument/2006/relationships/hyperlink" Target="BJT.av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/>
          <p:cNvSpPr/>
          <p:nvPr/>
        </p:nvSpPr>
        <p:spPr>
          <a:xfrm>
            <a:off x="4436113" y="602813"/>
            <a:ext cx="4009035" cy="3033225"/>
          </a:xfrm>
          <a:prstGeom prst="frame">
            <a:avLst>
              <a:gd name="adj1" fmla="val 24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2184292" y="-1572436"/>
            <a:ext cx="5854990" cy="73224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041">
            <a:off x="8164814" y="2610708"/>
            <a:ext cx="2692632" cy="2388906"/>
          </a:xfrm>
          <a:prstGeom prst="rect">
            <a:avLst/>
          </a:prstGeom>
        </p:spPr>
      </p:pic>
      <p:sp>
        <p:nvSpPr>
          <p:cNvPr id="9" name="文本框 10"/>
          <p:cNvSpPr txBox="1"/>
          <p:nvPr/>
        </p:nvSpPr>
        <p:spPr>
          <a:xfrm>
            <a:off x="5906018" y="4055331"/>
            <a:ext cx="1479457" cy="30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4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4809342" y="787058"/>
            <a:ext cx="4321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9600" b="1" dirty="0" err="1">
                <a:solidFill>
                  <a:prstClr val="black"/>
                </a:solidFill>
                <a:latin typeface="Agency FB" panose="020B0503020202020204" pitchFamily="34" charset="0"/>
                <a:ea typeface="微软雅黑" panose="020B0503020204020204" charset="-122"/>
              </a:rPr>
              <a:t>Aicar</a:t>
            </a:r>
            <a:endParaRPr lang="zh-CN" altLang="en-US" sz="9600" b="1" dirty="0">
              <a:solidFill>
                <a:prstClr val="black"/>
              </a:solidFill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6"/>
          <p:cNvSpPr txBox="1"/>
          <p:nvPr/>
        </p:nvSpPr>
        <p:spPr>
          <a:xfrm>
            <a:off x="5069074" y="2512824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第</a:t>
            </a:r>
            <a:r>
              <a:rPr lang="zh-CN" altLang="en-US" sz="4400" dirty="0">
                <a:solidFill>
                  <a:prstClr val="black"/>
                </a:solidFill>
                <a:latin typeface="Agency FB" panose="020B0503020202020204" pitchFamily="34" charset="0"/>
                <a:ea typeface="微软雅黑" panose="020B0503020204020204" charset="-122"/>
              </a:rPr>
              <a:t>二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次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展示</a:t>
            </a:r>
          </a:p>
        </p:txBody>
      </p:sp>
      <p:sp>
        <p:nvSpPr>
          <p:cNvPr id="12" name="矩形 11"/>
          <p:cNvSpPr/>
          <p:nvPr/>
        </p:nvSpPr>
        <p:spPr>
          <a:xfrm>
            <a:off x="4625177" y="5325480"/>
            <a:ext cx="3608979" cy="1357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22"/>
          <p:cNvSpPr txBox="1"/>
          <p:nvPr/>
        </p:nvSpPr>
        <p:spPr>
          <a:xfrm>
            <a:off x="4809342" y="5363580"/>
            <a:ext cx="3311314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 smtClean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charset="-122"/>
              </a:rPr>
              <a:t>              第三</a:t>
            </a:r>
            <a:r>
              <a:rPr lang="zh-CN" altLang="en-US" sz="24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charset="-122"/>
              </a:rPr>
              <a:t>组</a:t>
            </a:r>
            <a:endParaRPr lang="en-US" altLang="zh-CN" sz="2400" b="1" dirty="0">
              <a:solidFill>
                <a:prstClr val="white"/>
              </a:solidFill>
              <a:latin typeface="Agency FB" panose="020B0503020202020204" pitchFamily="34" charset="0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</a:rPr>
              <a:t>范卓娅、张雅坤、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</a:rPr>
              <a:t>宋锐、黎春颖、孙佳佳</a:t>
            </a:r>
          </a:p>
        </p:txBody>
      </p:sp>
    </p:spTree>
    <p:extLst>
      <p:ext uri="{BB962C8B-B14F-4D97-AF65-F5344CB8AC3E}">
        <p14:creationId xmlns:p14="http://schemas.microsoft.com/office/powerpoint/2010/main" val="38749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9F290BF-3869-4BF2-A04E-D46B9CB85BBF}"/>
              </a:ext>
            </a:extLst>
          </p:cNvPr>
          <p:cNvSpPr txBox="1"/>
          <p:nvPr/>
        </p:nvSpPr>
        <p:spPr>
          <a:xfrm>
            <a:off x="4004261" y="1074509"/>
            <a:ext cx="82599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/>
          </a:p>
          <a:p>
            <a:r>
              <a:rPr lang="en-US" altLang="zh-CN" sz="2000" dirty="0"/>
              <a:t>       # </a:t>
            </a:r>
            <a:r>
              <a:rPr lang="zh-CN" altLang="en-US" sz="2000" dirty="0"/>
              <a:t>获取脸部位置，返回坐标集合</a:t>
            </a:r>
            <a:r>
              <a:rPr lang="en-US" altLang="zh-CN" sz="2000" dirty="0"/>
              <a:t>(top, right, bottom, left)</a:t>
            </a:r>
          </a:p>
          <a:p>
            <a:r>
              <a:rPr lang="en-US" altLang="zh-CN" sz="2000" dirty="0"/>
              <a:t>       boxes = </a:t>
            </a:r>
            <a:r>
              <a:rPr lang="en-US" altLang="zh-CN" sz="2000" dirty="0" err="1"/>
              <a:t>face_recognition.face_locations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rgb</a:t>
            </a:r>
            <a:r>
              <a:rPr lang="en-US" altLang="zh-CN" sz="2000" dirty="0"/>
              <a:t>, 				                                      model=</a:t>
            </a:r>
            <a:r>
              <a:rPr lang="en-US" altLang="zh-CN" sz="2000" dirty="0" err="1"/>
              <a:t>args</a:t>
            </a:r>
            <a:r>
              <a:rPr lang="en-US" altLang="zh-CN" sz="2000" dirty="0"/>
              <a:t>["</a:t>
            </a:r>
            <a:r>
              <a:rPr lang="en-US" altLang="zh-CN" sz="2000" dirty="0" err="1"/>
              <a:t>detection_method</a:t>
            </a:r>
            <a:r>
              <a:rPr lang="en-US" altLang="zh-CN" sz="2000" dirty="0"/>
              <a:t>"])</a:t>
            </a:r>
          </a:p>
          <a:p>
            <a:endParaRPr lang="en-US" altLang="zh-CN" sz="2000" dirty="0"/>
          </a:p>
          <a:p>
            <a:r>
              <a:rPr lang="en-US" altLang="zh-CN" sz="2000" dirty="0"/>
              <a:t>        # </a:t>
            </a:r>
            <a:r>
              <a:rPr lang="zh-CN" altLang="en-US" sz="2000" dirty="0"/>
              <a:t>计算脸部特征</a:t>
            </a:r>
            <a:endParaRPr lang="en-US" altLang="zh-CN" sz="2000" dirty="0"/>
          </a:p>
          <a:p>
            <a:r>
              <a:rPr lang="en-US" altLang="zh-CN" sz="2000" dirty="0"/>
              <a:t>        encodings = </a:t>
            </a:r>
            <a:r>
              <a:rPr lang="en-US" altLang="zh-CN" sz="2000" dirty="0" err="1"/>
              <a:t>face_recognition.face_encodings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rgb</a:t>
            </a:r>
            <a:r>
              <a:rPr lang="en-US" altLang="zh-CN" sz="2000" dirty="0"/>
              <a:t>, boxes)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for encoding in encodings:</a:t>
            </a:r>
          </a:p>
          <a:p>
            <a:pPr lvl="1"/>
            <a:r>
              <a:rPr lang="en-US" altLang="zh-CN" sz="2000" dirty="0"/>
              <a:t>        </a:t>
            </a:r>
            <a:r>
              <a:rPr lang="en-US" altLang="zh-CN" sz="2000" dirty="0" err="1"/>
              <a:t>knownEncodings.append</a:t>
            </a:r>
            <a:r>
              <a:rPr lang="en-US" altLang="zh-CN" sz="2000" dirty="0"/>
              <a:t>(encoding)</a:t>
            </a:r>
          </a:p>
          <a:p>
            <a:pPr lvl="1"/>
            <a:r>
              <a:rPr lang="en-US" altLang="zh-CN" sz="2000" dirty="0"/>
              <a:t>        </a:t>
            </a:r>
            <a:r>
              <a:rPr lang="en-US" altLang="zh-CN" sz="2000" dirty="0" err="1"/>
              <a:t>knownNames.append</a:t>
            </a:r>
            <a:r>
              <a:rPr lang="en-US" altLang="zh-CN" sz="2000" dirty="0"/>
              <a:t>(name)</a:t>
            </a:r>
          </a:p>
          <a:p>
            <a:pPr lvl="1"/>
            <a:endParaRPr lang="en-US" altLang="zh-CN" sz="2000" dirty="0"/>
          </a:p>
          <a:p>
            <a:r>
              <a:rPr lang="en-US" altLang="zh-CN" sz="2000" dirty="0"/>
              <a:t>data = {"encodings": </a:t>
            </a:r>
            <a:r>
              <a:rPr lang="en-US" altLang="zh-CN" sz="2000" dirty="0" err="1"/>
              <a:t>knownEncodings</a:t>
            </a:r>
            <a:r>
              <a:rPr lang="en-US" altLang="zh-CN" sz="2000" dirty="0"/>
              <a:t>, "names": </a:t>
            </a:r>
            <a:r>
              <a:rPr lang="en-US" altLang="zh-CN" sz="2000" dirty="0" err="1"/>
              <a:t>knownNames</a:t>
            </a:r>
            <a:r>
              <a:rPr lang="en-US" altLang="zh-CN" sz="2000" dirty="0"/>
              <a:t>}</a:t>
            </a:r>
          </a:p>
          <a:p>
            <a:r>
              <a:rPr lang="en-US" altLang="zh-CN" sz="2000" dirty="0"/>
              <a:t>f = open(</a:t>
            </a:r>
            <a:r>
              <a:rPr lang="en-US" altLang="zh-CN" sz="2000" dirty="0" err="1"/>
              <a:t>args</a:t>
            </a:r>
            <a:r>
              <a:rPr lang="en-US" altLang="zh-CN" sz="2000" dirty="0"/>
              <a:t>["encodings"], "</a:t>
            </a:r>
            <a:r>
              <a:rPr lang="en-US" altLang="zh-CN" sz="2000" dirty="0" err="1"/>
              <a:t>wb</a:t>
            </a:r>
            <a:r>
              <a:rPr lang="en-US" altLang="zh-CN" sz="2000" dirty="0"/>
              <a:t>")</a:t>
            </a:r>
          </a:p>
          <a:p>
            <a:r>
              <a:rPr lang="en-US" altLang="zh-CN" sz="2000" dirty="0" err="1"/>
              <a:t>f.write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pickle.dumps</a:t>
            </a:r>
            <a:r>
              <a:rPr lang="en-US" altLang="zh-CN" sz="2000" dirty="0"/>
              <a:t>(data))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437C3D2D-D2B4-433B-8E7B-302E3688428B}"/>
              </a:ext>
            </a:extLst>
          </p:cNvPr>
          <p:cNvSpPr/>
          <p:nvPr/>
        </p:nvSpPr>
        <p:spPr>
          <a:xfrm>
            <a:off x="523003" y="1877292"/>
            <a:ext cx="33976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IDENTIFY FACES</a:t>
            </a:r>
          </a:p>
          <a:p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DE4719A2-038E-493A-A60C-E9C48D150594}"/>
              </a:ext>
            </a:extLst>
          </p:cNvPr>
          <p:cNvSpPr txBox="1"/>
          <p:nvPr/>
        </p:nvSpPr>
        <p:spPr>
          <a:xfrm>
            <a:off x="542617" y="2445472"/>
            <a:ext cx="321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Encoding faces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Recognizing faces</a:t>
            </a:r>
          </a:p>
          <a:p>
            <a:pPr lvl="1"/>
            <a:r>
              <a:rPr lang="en-US" altLang="zh-CN" sz="2400" dirty="0"/>
              <a:t>--Image</a:t>
            </a:r>
          </a:p>
          <a:p>
            <a:pPr lvl="1"/>
            <a:r>
              <a:rPr lang="en-US" altLang="zh-CN" sz="2400" dirty="0"/>
              <a:t>--Video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2C3D6629-A6B4-40FB-87A7-31E92EC70CE3}"/>
              </a:ext>
            </a:extLst>
          </p:cNvPr>
          <p:cNvSpPr txBox="1"/>
          <p:nvPr/>
        </p:nvSpPr>
        <p:spPr>
          <a:xfrm>
            <a:off x="523003" y="4488801"/>
            <a:ext cx="30320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Input:</a:t>
            </a:r>
          </a:p>
          <a:p>
            <a:pPr lvl="1"/>
            <a:r>
              <a:rPr lang="en-US" altLang="zh-CN" sz="2000" dirty="0"/>
              <a:t>--dataset</a:t>
            </a:r>
          </a:p>
          <a:p>
            <a:pPr lvl="1"/>
            <a:r>
              <a:rPr lang="en-US" altLang="zh-CN" sz="2000" dirty="0"/>
              <a:t>--encodings</a:t>
            </a:r>
          </a:p>
          <a:p>
            <a:pPr lvl="1"/>
            <a:r>
              <a:rPr lang="en-US" altLang="zh-CN" sz="2000" dirty="0"/>
              <a:t>--</a:t>
            </a:r>
            <a:r>
              <a:rPr lang="en-US" altLang="zh-CN" sz="2000" dirty="0" err="1"/>
              <a:t>detection_method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34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40F5C59C-4393-40BE-B182-4524B129533B}"/>
              </a:ext>
            </a:extLst>
          </p:cNvPr>
          <p:cNvSpPr/>
          <p:nvPr/>
        </p:nvSpPr>
        <p:spPr>
          <a:xfrm>
            <a:off x="4144742" y="616955"/>
            <a:ext cx="5453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Face Recognition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原理</a:t>
            </a:r>
          </a:p>
        </p:txBody>
      </p:sp>
      <p:pic>
        <p:nvPicPr>
          <p:cNvPr id="2050" name="Picture 2" descr="https://www.pyimagesearch.com/wp-content/uploads/2018/06/face_recognition_opencv_triplet.jpg">
            <a:extLst>
              <a:ext uri="{FF2B5EF4-FFF2-40B4-BE49-F238E27FC236}">
                <a16:creationId xmlns="" xmlns:a16="http://schemas.microsoft.com/office/drawing/2014/main" id="{0A286564-57B0-4ADA-ABB9-C6433CA15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3"/>
          <a:stretch/>
        </p:blipFill>
        <p:spPr bwMode="auto">
          <a:xfrm>
            <a:off x="4144742" y="1459100"/>
            <a:ext cx="6607464" cy="491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E3A5CE9B-EC09-4974-947A-F8B9B4C62A7E}"/>
              </a:ext>
            </a:extLst>
          </p:cNvPr>
          <p:cNvSpPr/>
          <p:nvPr/>
        </p:nvSpPr>
        <p:spPr>
          <a:xfrm>
            <a:off x="523003" y="1877292"/>
            <a:ext cx="33976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IDENTIFY FACES</a:t>
            </a:r>
          </a:p>
          <a:p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73B5A0A8-56A7-4B16-9E6C-131049B9769A}"/>
              </a:ext>
            </a:extLst>
          </p:cNvPr>
          <p:cNvSpPr txBox="1"/>
          <p:nvPr/>
        </p:nvSpPr>
        <p:spPr>
          <a:xfrm>
            <a:off x="542617" y="2445472"/>
            <a:ext cx="321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Encoding faces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Recognizing faces</a:t>
            </a:r>
          </a:p>
          <a:p>
            <a:pPr lvl="1"/>
            <a:r>
              <a:rPr lang="en-US" altLang="zh-CN" sz="2400" dirty="0"/>
              <a:t>--Image</a:t>
            </a:r>
          </a:p>
          <a:p>
            <a:pPr lvl="1"/>
            <a:r>
              <a:rPr lang="en-US" altLang="zh-CN" sz="2400" dirty="0"/>
              <a:t>--Video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3F414668-76C2-45D1-965D-C56D2459DB8E}"/>
              </a:ext>
            </a:extLst>
          </p:cNvPr>
          <p:cNvSpPr txBox="1"/>
          <p:nvPr/>
        </p:nvSpPr>
        <p:spPr>
          <a:xfrm>
            <a:off x="523003" y="4488801"/>
            <a:ext cx="30320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Input:</a:t>
            </a:r>
          </a:p>
          <a:p>
            <a:pPr lvl="1"/>
            <a:r>
              <a:rPr lang="en-US" altLang="zh-CN" sz="2000" dirty="0"/>
              <a:t>--dataset</a:t>
            </a:r>
          </a:p>
          <a:p>
            <a:pPr lvl="1"/>
            <a:r>
              <a:rPr lang="en-US" altLang="zh-CN" sz="2000" dirty="0"/>
              <a:t>--encodings</a:t>
            </a:r>
          </a:p>
          <a:p>
            <a:pPr lvl="1"/>
            <a:r>
              <a:rPr lang="en-US" altLang="zh-CN" sz="2000" dirty="0"/>
              <a:t>--</a:t>
            </a:r>
            <a:r>
              <a:rPr lang="en-US" altLang="zh-CN" sz="2000" dirty="0" err="1"/>
              <a:t>detection_method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969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EB574721-0289-4E70-AF43-AEAAE3903634}"/>
              </a:ext>
            </a:extLst>
          </p:cNvPr>
          <p:cNvSpPr/>
          <p:nvPr/>
        </p:nvSpPr>
        <p:spPr>
          <a:xfrm>
            <a:off x="523003" y="1877292"/>
            <a:ext cx="33976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IDENTIFY FACES</a:t>
            </a:r>
          </a:p>
          <a:p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9F290BF-3869-4BF2-A04E-D46B9CB85BBF}"/>
              </a:ext>
            </a:extLst>
          </p:cNvPr>
          <p:cNvSpPr txBox="1"/>
          <p:nvPr/>
        </p:nvSpPr>
        <p:spPr>
          <a:xfrm>
            <a:off x="3836810" y="612844"/>
            <a:ext cx="932545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from </a:t>
            </a:r>
            <a:r>
              <a:rPr lang="en-US" altLang="zh-CN" sz="2000" dirty="0" err="1"/>
              <a:t>imutils</a:t>
            </a:r>
            <a:r>
              <a:rPr lang="en-US" altLang="zh-CN" sz="2000" dirty="0"/>
              <a:t> import paths</a:t>
            </a:r>
          </a:p>
          <a:p>
            <a:r>
              <a:rPr lang="en-US" altLang="zh-CN" sz="2000" dirty="0"/>
              <a:t>import </a:t>
            </a:r>
            <a:r>
              <a:rPr lang="en-US" altLang="zh-CN" sz="2000" dirty="0" err="1"/>
              <a:t>face_recognition</a:t>
            </a:r>
            <a:endParaRPr lang="en-US" altLang="zh-CN" sz="2000" dirty="0"/>
          </a:p>
          <a:p>
            <a:r>
              <a:rPr lang="en-US" altLang="zh-CN" sz="2000" dirty="0"/>
              <a:t>import </a:t>
            </a:r>
            <a:r>
              <a:rPr lang="en-US" altLang="zh-CN" sz="2000" dirty="0" err="1"/>
              <a:t>argparse</a:t>
            </a:r>
            <a:endParaRPr lang="en-US" altLang="zh-CN" sz="2000" dirty="0"/>
          </a:p>
          <a:p>
            <a:r>
              <a:rPr lang="en-US" altLang="zh-CN" sz="2000" dirty="0"/>
              <a:t>import pickle</a:t>
            </a:r>
          </a:p>
          <a:p>
            <a:r>
              <a:rPr lang="en-US" altLang="zh-CN" sz="2000" dirty="0"/>
              <a:t>import cv2</a:t>
            </a:r>
          </a:p>
          <a:p>
            <a:r>
              <a:rPr lang="en-US" altLang="zh-CN" sz="2000" dirty="0"/>
              <a:t>import </a:t>
            </a:r>
            <a:r>
              <a:rPr lang="en-US" altLang="zh-CN" sz="2000" dirty="0" err="1"/>
              <a:t>os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data = </a:t>
            </a:r>
            <a:r>
              <a:rPr lang="en-US" altLang="zh-CN" sz="2000" dirty="0" err="1"/>
              <a:t>pickle.loads</a:t>
            </a:r>
            <a:r>
              <a:rPr lang="en-US" altLang="zh-CN" sz="2000" dirty="0"/>
              <a:t>(open(</a:t>
            </a:r>
            <a:r>
              <a:rPr lang="en-US" altLang="zh-CN" sz="2000" dirty="0" err="1"/>
              <a:t>args</a:t>
            </a:r>
            <a:r>
              <a:rPr lang="en-US" altLang="zh-CN" sz="2000" dirty="0"/>
              <a:t>["encodings"], "</a:t>
            </a:r>
            <a:r>
              <a:rPr lang="en-US" altLang="zh-CN" sz="2000" dirty="0" err="1"/>
              <a:t>rb</a:t>
            </a:r>
            <a:r>
              <a:rPr lang="en-US" altLang="zh-CN" sz="2000" dirty="0"/>
              <a:t>").read())</a:t>
            </a:r>
          </a:p>
          <a:p>
            <a:r>
              <a:rPr lang="en-US" altLang="zh-CN" sz="2000" dirty="0"/>
              <a:t>image = cv2.imread(</a:t>
            </a:r>
            <a:r>
              <a:rPr lang="en-US" altLang="zh-CN" sz="2000" dirty="0" err="1"/>
              <a:t>args</a:t>
            </a:r>
            <a:r>
              <a:rPr lang="en-US" altLang="zh-CN" sz="2000" dirty="0"/>
              <a:t>["image"])</a:t>
            </a:r>
          </a:p>
          <a:p>
            <a:r>
              <a:rPr lang="en-US" altLang="zh-CN" sz="2000" dirty="0" err="1"/>
              <a:t>rgb</a:t>
            </a:r>
            <a:r>
              <a:rPr lang="en-US" altLang="zh-CN" sz="2000" dirty="0"/>
              <a:t> = cv2.cvtColor(image, cv2.COLOR_BGR2RGB)</a:t>
            </a:r>
          </a:p>
          <a:p>
            <a:endParaRPr lang="en-US" altLang="zh-CN" sz="2000" dirty="0"/>
          </a:p>
          <a:p>
            <a:r>
              <a:rPr lang="en-US" altLang="zh-CN" sz="2000" dirty="0"/>
              <a:t>boxes = </a:t>
            </a:r>
            <a:r>
              <a:rPr lang="en-US" altLang="zh-CN" sz="2000" dirty="0" err="1"/>
              <a:t>face_recognition.face_locations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rgb,model</a:t>
            </a:r>
            <a:r>
              <a:rPr lang="en-US" altLang="zh-CN" sz="2000" dirty="0"/>
              <a:t>=</a:t>
            </a:r>
            <a:r>
              <a:rPr lang="en-US" altLang="zh-CN" sz="2000" dirty="0" err="1"/>
              <a:t>args</a:t>
            </a:r>
            <a:r>
              <a:rPr lang="en-US" altLang="zh-CN" sz="2000" dirty="0"/>
              <a:t>["</a:t>
            </a:r>
            <a:r>
              <a:rPr lang="en-US" altLang="zh-CN" sz="2000" dirty="0" err="1"/>
              <a:t>detection_method</a:t>
            </a:r>
            <a:r>
              <a:rPr lang="en-US" altLang="zh-CN" sz="2000" dirty="0"/>
              <a:t>"])</a:t>
            </a:r>
          </a:p>
          <a:p>
            <a:endParaRPr lang="en-US" altLang="zh-CN" sz="2000" dirty="0"/>
          </a:p>
          <a:p>
            <a:r>
              <a:rPr lang="en-US" altLang="zh-CN" sz="2000" dirty="0"/>
              <a:t>for box in boxes:</a:t>
            </a:r>
          </a:p>
          <a:p>
            <a:pPr lvl="1"/>
            <a:r>
              <a:rPr lang="en-US" altLang="zh-CN" sz="2000" dirty="0"/>
              <a:t>    (top, right, bottom, left) = box</a:t>
            </a:r>
          </a:p>
          <a:p>
            <a:pPr lvl="1"/>
            <a:r>
              <a:rPr lang="en-US" altLang="zh-CN" sz="2000" dirty="0"/>
              <a:t>    if abs(top - bottom) &lt;= 50 or abs(right - left) &lt;= 50:</a:t>
            </a:r>
          </a:p>
          <a:p>
            <a:pPr lvl="1"/>
            <a:r>
              <a:rPr lang="en-US" altLang="zh-CN" sz="2000" dirty="0"/>
              <a:t>           </a:t>
            </a:r>
            <a:r>
              <a:rPr lang="en-US" altLang="zh-CN" sz="2000" dirty="0" err="1"/>
              <a:t>boxes.remove</a:t>
            </a:r>
            <a:r>
              <a:rPr lang="en-US" altLang="zh-CN" sz="2000" dirty="0"/>
              <a:t>(box)</a:t>
            </a:r>
          </a:p>
          <a:p>
            <a:r>
              <a:rPr lang="en-US" altLang="zh-CN" sz="2000" dirty="0"/>
              <a:t>encodings = </a:t>
            </a:r>
            <a:r>
              <a:rPr lang="en-US" altLang="zh-CN" sz="2000" dirty="0" err="1"/>
              <a:t>face_recognition.face_encodings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rgb</a:t>
            </a:r>
            <a:r>
              <a:rPr lang="en-US" altLang="zh-CN" sz="2000" dirty="0"/>
              <a:t>, boxes)</a:t>
            </a:r>
          </a:p>
          <a:p>
            <a:endParaRPr lang="en-US" altLang="zh-CN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FECCF1A-C09C-4573-AC42-52650F7CA7F9}"/>
              </a:ext>
            </a:extLst>
          </p:cNvPr>
          <p:cNvSpPr txBox="1"/>
          <p:nvPr/>
        </p:nvSpPr>
        <p:spPr>
          <a:xfrm>
            <a:off x="542617" y="2445472"/>
            <a:ext cx="321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/>
              <a:t>Encoding faces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Recognizing faces</a:t>
            </a:r>
          </a:p>
          <a:p>
            <a:pPr lvl="1"/>
            <a:r>
              <a:rPr lang="en-US" altLang="zh-CN" sz="2400" dirty="0"/>
              <a:t>--</a:t>
            </a:r>
            <a:r>
              <a:rPr lang="en-US" altLang="zh-CN" sz="2400" b="1" dirty="0"/>
              <a:t>Image</a:t>
            </a:r>
          </a:p>
          <a:p>
            <a:pPr lvl="1"/>
            <a:r>
              <a:rPr lang="en-US" altLang="zh-CN" sz="2400" dirty="0"/>
              <a:t>--Video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AC7EF436-77DA-4580-9189-910F7991849A}"/>
              </a:ext>
            </a:extLst>
          </p:cNvPr>
          <p:cNvSpPr txBox="1"/>
          <p:nvPr/>
        </p:nvSpPr>
        <p:spPr>
          <a:xfrm>
            <a:off x="523003" y="4488801"/>
            <a:ext cx="30320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Input:</a:t>
            </a:r>
          </a:p>
          <a:p>
            <a:pPr lvl="1"/>
            <a:r>
              <a:rPr lang="en-US" altLang="zh-CN" sz="2000" dirty="0"/>
              <a:t>--encodings</a:t>
            </a:r>
          </a:p>
          <a:p>
            <a:pPr lvl="1"/>
            <a:r>
              <a:rPr lang="en-US" altLang="zh-CN" sz="2000" dirty="0"/>
              <a:t>--image</a:t>
            </a:r>
          </a:p>
          <a:p>
            <a:pPr lvl="1"/>
            <a:r>
              <a:rPr lang="en-US" altLang="zh-CN" sz="2000" dirty="0"/>
              <a:t>--</a:t>
            </a:r>
            <a:r>
              <a:rPr lang="en-US" altLang="zh-CN" sz="2000" dirty="0" err="1"/>
              <a:t>detection_method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578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EB574721-0289-4E70-AF43-AEAAE3903634}"/>
              </a:ext>
            </a:extLst>
          </p:cNvPr>
          <p:cNvSpPr/>
          <p:nvPr/>
        </p:nvSpPr>
        <p:spPr>
          <a:xfrm>
            <a:off x="523003" y="1877292"/>
            <a:ext cx="33976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IDENTIFY FACES</a:t>
            </a:r>
          </a:p>
          <a:p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9F290BF-3869-4BF2-A04E-D46B9CB85BBF}"/>
              </a:ext>
            </a:extLst>
          </p:cNvPr>
          <p:cNvSpPr txBox="1"/>
          <p:nvPr/>
        </p:nvSpPr>
        <p:spPr>
          <a:xfrm>
            <a:off x="3638647" y="400560"/>
            <a:ext cx="932545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for encoding in encodings:</a:t>
            </a:r>
          </a:p>
          <a:p>
            <a:pPr lvl="1"/>
            <a:r>
              <a:rPr lang="en-US" altLang="zh-CN" sz="2000" dirty="0"/>
              <a:t>    matches = </a:t>
            </a:r>
            <a:r>
              <a:rPr lang="en-US" altLang="zh-CN" sz="2000" dirty="0" err="1"/>
              <a:t>face_recognition.compare_faces</a:t>
            </a:r>
            <a:r>
              <a:rPr lang="en-US" altLang="zh-CN" sz="2000" dirty="0"/>
              <a:t>(data["encodings"], encoding)</a:t>
            </a:r>
          </a:p>
          <a:p>
            <a:pPr lvl="1"/>
            <a:r>
              <a:rPr lang="en-US" altLang="zh-CN" sz="2000" dirty="0"/>
              <a:t>    name = "Unknown"</a:t>
            </a:r>
          </a:p>
          <a:p>
            <a:pPr lvl="2"/>
            <a:r>
              <a:rPr lang="en-US" altLang="zh-CN" sz="2000" dirty="0"/>
              <a:t>   if True in matches:</a:t>
            </a:r>
          </a:p>
          <a:p>
            <a:pPr lvl="3"/>
            <a:r>
              <a:rPr lang="en-US" altLang="zh-CN" sz="2000" dirty="0"/>
              <a:t>       </a:t>
            </a:r>
            <a:r>
              <a:rPr lang="en-US" altLang="zh-CN" sz="2000" dirty="0" err="1"/>
              <a:t>matchedIdxs</a:t>
            </a:r>
            <a:r>
              <a:rPr lang="en-US" altLang="zh-CN" sz="2000" dirty="0"/>
              <a:t> = 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for 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, b) in enumerate(matches) if b]</a:t>
            </a:r>
          </a:p>
          <a:p>
            <a:pPr lvl="4"/>
            <a:r>
              <a:rPr lang="en-US" altLang="zh-CN" sz="2000" dirty="0"/>
              <a:t>for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in </a:t>
            </a:r>
            <a:r>
              <a:rPr lang="en-US" altLang="zh-CN" sz="2000" dirty="0" err="1"/>
              <a:t>matchedIdxs</a:t>
            </a:r>
            <a:r>
              <a:rPr lang="en-US" altLang="zh-CN" sz="2000" dirty="0"/>
              <a:t>:</a:t>
            </a:r>
          </a:p>
          <a:p>
            <a:pPr lvl="4"/>
            <a:r>
              <a:rPr lang="en-US" altLang="zh-CN" sz="2000" dirty="0"/>
              <a:t>            name = data["names"][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</a:t>
            </a:r>
          </a:p>
          <a:p>
            <a:pPr lvl="4"/>
            <a:r>
              <a:rPr lang="en-US" altLang="zh-CN" sz="2000" dirty="0"/>
              <a:t>            counts[name] = </a:t>
            </a:r>
            <a:r>
              <a:rPr lang="en-US" altLang="zh-CN" sz="2000" dirty="0" err="1"/>
              <a:t>counts.get</a:t>
            </a:r>
            <a:r>
              <a:rPr lang="en-US" altLang="zh-CN" sz="2000" dirty="0"/>
              <a:t>(name, 0) + 1</a:t>
            </a:r>
          </a:p>
          <a:p>
            <a:pPr lvl="4"/>
            <a:r>
              <a:rPr lang="en-US" altLang="zh-CN" sz="2000" dirty="0"/>
              <a:t> if max(</a:t>
            </a:r>
            <a:r>
              <a:rPr lang="en-US" altLang="zh-CN" sz="2000" dirty="0" err="1"/>
              <a:t>counts.values</a:t>
            </a:r>
            <a:r>
              <a:rPr lang="en-US" altLang="zh-CN" sz="2000" dirty="0"/>
              <a:t>()) &gt;= 35:</a:t>
            </a:r>
          </a:p>
          <a:p>
            <a:pPr lvl="4"/>
            <a:r>
              <a:rPr lang="en-US" altLang="zh-CN" sz="2000" dirty="0"/>
              <a:t>            name = max(counts, key=</a:t>
            </a:r>
            <a:r>
              <a:rPr lang="en-US" altLang="zh-CN" sz="2000" dirty="0" err="1"/>
              <a:t>counts.get</a:t>
            </a:r>
            <a:r>
              <a:rPr lang="en-US" altLang="zh-CN" sz="2000" dirty="0"/>
              <a:t>)</a:t>
            </a:r>
          </a:p>
          <a:p>
            <a:pPr lvl="2"/>
            <a:r>
              <a:rPr lang="en-US" altLang="zh-CN" sz="2000" dirty="0" err="1"/>
              <a:t>names.append</a:t>
            </a:r>
            <a:r>
              <a:rPr lang="en-US" altLang="zh-CN" sz="2000" dirty="0"/>
              <a:t>(name)</a:t>
            </a:r>
          </a:p>
          <a:p>
            <a:pPr lvl="2"/>
            <a:endParaRPr lang="en-US" altLang="zh-CN" sz="2000" dirty="0"/>
          </a:p>
          <a:p>
            <a:r>
              <a:rPr lang="en-US" altLang="zh-CN" sz="2000" dirty="0"/>
              <a:t>for ((top, right, bottom, left), name) in zip(boxes, names):</a:t>
            </a:r>
          </a:p>
          <a:p>
            <a:pPr lvl="1"/>
            <a:r>
              <a:rPr lang="en-US" altLang="zh-CN" sz="2000" dirty="0"/>
              <a:t>    cv2.rectangle(image, (left, top), (right, bottom), (0, 0, 255), 2)</a:t>
            </a:r>
          </a:p>
          <a:p>
            <a:pPr lvl="1"/>
            <a:r>
              <a:rPr lang="en-US" altLang="zh-CN" sz="2000" dirty="0"/>
              <a:t>    y = top - 15 if top - 15 &gt; 15 else top + 15</a:t>
            </a:r>
          </a:p>
          <a:p>
            <a:pPr lvl="1"/>
            <a:r>
              <a:rPr lang="en-US" altLang="zh-CN" sz="2000" dirty="0"/>
              <a:t>    cv2.putText(image, name, (left, y), cv2.FONT_HERSHEY_SIMPLEX,</a:t>
            </a:r>
          </a:p>
          <a:p>
            <a:pPr lvl="1"/>
            <a:r>
              <a:rPr lang="en-US" altLang="zh-CN" sz="2000" dirty="0"/>
              <a:t>                0.75, (0, 0, 255), 2)</a:t>
            </a:r>
          </a:p>
          <a:p>
            <a:endParaRPr lang="en-US" altLang="zh-CN" sz="2000" dirty="0"/>
          </a:p>
          <a:p>
            <a:r>
              <a:rPr lang="en-US" altLang="zh-CN" sz="2000" dirty="0"/>
              <a:t>cv2.imshow("Image", image)</a:t>
            </a:r>
          </a:p>
          <a:p>
            <a:r>
              <a:rPr lang="en-US" altLang="zh-CN" sz="2000" dirty="0"/>
              <a:t>cv2.waitKey(0)</a:t>
            </a:r>
          </a:p>
          <a:p>
            <a:pPr lvl="2"/>
            <a:endParaRPr lang="en-US" altLang="zh-CN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FECCF1A-C09C-4573-AC42-52650F7CA7F9}"/>
              </a:ext>
            </a:extLst>
          </p:cNvPr>
          <p:cNvSpPr txBox="1"/>
          <p:nvPr/>
        </p:nvSpPr>
        <p:spPr>
          <a:xfrm>
            <a:off x="542617" y="2445472"/>
            <a:ext cx="321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/>
              <a:t>Encoding faces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Recognizing faces</a:t>
            </a:r>
          </a:p>
          <a:p>
            <a:pPr lvl="1"/>
            <a:r>
              <a:rPr lang="en-US" altLang="zh-CN" sz="2400" dirty="0"/>
              <a:t>--</a:t>
            </a:r>
            <a:r>
              <a:rPr lang="en-US" altLang="zh-CN" sz="2400" b="1" dirty="0"/>
              <a:t>Image</a:t>
            </a:r>
          </a:p>
          <a:p>
            <a:pPr lvl="1"/>
            <a:r>
              <a:rPr lang="en-US" altLang="zh-CN" sz="2400" dirty="0"/>
              <a:t>--Video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AC7EF436-77DA-4580-9189-910F7991849A}"/>
              </a:ext>
            </a:extLst>
          </p:cNvPr>
          <p:cNvSpPr txBox="1"/>
          <p:nvPr/>
        </p:nvSpPr>
        <p:spPr>
          <a:xfrm>
            <a:off x="523003" y="4488801"/>
            <a:ext cx="30320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Input:</a:t>
            </a:r>
          </a:p>
          <a:p>
            <a:pPr lvl="1"/>
            <a:r>
              <a:rPr lang="en-US" altLang="zh-CN" sz="2000" dirty="0"/>
              <a:t>--encodings</a:t>
            </a:r>
          </a:p>
          <a:p>
            <a:pPr lvl="1"/>
            <a:r>
              <a:rPr lang="en-US" altLang="zh-CN" sz="2000" dirty="0"/>
              <a:t>--image</a:t>
            </a:r>
          </a:p>
          <a:p>
            <a:pPr lvl="1"/>
            <a:r>
              <a:rPr lang="en-US" altLang="zh-CN" sz="2000" dirty="0"/>
              <a:t>--</a:t>
            </a:r>
            <a:r>
              <a:rPr lang="en-US" altLang="zh-CN" sz="2000" dirty="0" err="1"/>
              <a:t>detection_method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588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14B9FF1-9152-47A1-AC93-5949508C9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2"/>
          <a:stretch/>
        </p:blipFill>
        <p:spPr>
          <a:xfrm>
            <a:off x="1204315" y="1326920"/>
            <a:ext cx="4934848" cy="5313323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BA62FC6-031E-4B42-A912-D1FB5B3A85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5" b="18735"/>
          <a:stretch/>
        </p:blipFill>
        <p:spPr>
          <a:xfrm>
            <a:off x="6495707" y="3439032"/>
            <a:ext cx="4934848" cy="31607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798CA51D-471D-48BE-8789-4F959CFD1E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7" b="13099"/>
          <a:stretch/>
        </p:blipFill>
        <p:spPr>
          <a:xfrm>
            <a:off x="6495707" y="342690"/>
            <a:ext cx="4934848" cy="29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5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EB574721-0289-4E70-AF43-AEAAE3903634}"/>
              </a:ext>
            </a:extLst>
          </p:cNvPr>
          <p:cNvSpPr/>
          <p:nvPr/>
        </p:nvSpPr>
        <p:spPr>
          <a:xfrm>
            <a:off x="523003" y="1877292"/>
            <a:ext cx="33976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IDENTIFY FACES</a:t>
            </a:r>
          </a:p>
          <a:p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9F290BF-3869-4BF2-A04E-D46B9CB85BBF}"/>
              </a:ext>
            </a:extLst>
          </p:cNvPr>
          <p:cNvSpPr txBox="1"/>
          <p:nvPr/>
        </p:nvSpPr>
        <p:spPr>
          <a:xfrm>
            <a:off x="3974210" y="22262"/>
            <a:ext cx="932545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data = </a:t>
            </a:r>
            <a:r>
              <a:rPr lang="en-US" altLang="zh-CN" sz="2000" dirty="0" err="1"/>
              <a:t>pickle.loads</a:t>
            </a:r>
            <a:r>
              <a:rPr lang="en-US" altLang="zh-CN" sz="2000" dirty="0"/>
              <a:t>(open(</a:t>
            </a:r>
            <a:r>
              <a:rPr lang="en-US" altLang="zh-CN" sz="2000" dirty="0" err="1"/>
              <a:t>args</a:t>
            </a:r>
            <a:r>
              <a:rPr lang="en-US" altLang="zh-CN" sz="2000" dirty="0"/>
              <a:t>["encodings"], "</a:t>
            </a:r>
            <a:r>
              <a:rPr lang="en-US" altLang="zh-CN" sz="2000" dirty="0" err="1"/>
              <a:t>rb</a:t>
            </a:r>
            <a:r>
              <a:rPr lang="en-US" altLang="zh-CN" sz="2000" dirty="0"/>
              <a:t>“).read())</a:t>
            </a:r>
          </a:p>
          <a:p>
            <a:r>
              <a:rPr lang="en-US" altLang="zh-CN" sz="2000" dirty="0"/>
              <a:t>vs = cv2.VideoCapture(0)</a:t>
            </a:r>
          </a:p>
          <a:p>
            <a:r>
              <a:rPr lang="en-US" altLang="zh-CN" sz="2000" dirty="0" err="1"/>
              <a:t>vs.open</a:t>
            </a:r>
            <a:r>
              <a:rPr lang="en-US" altLang="zh-CN" sz="2000" dirty="0"/>
              <a:t>('http://172.20.10.8:8080/video ‘)</a:t>
            </a:r>
          </a:p>
          <a:p>
            <a:r>
              <a:rPr lang="en-US" altLang="zh-CN" sz="2000" dirty="0"/>
              <a:t>while True:</a:t>
            </a:r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suc</a:t>
            </a:r>
            <a:r>
              <a:rPr lang="en-US" altLang="zh-CN" sz="2000" dirty="0"/>
              <a:t>, frame = </a:t>
            </a:r>
            <a:r>
              <a:rPr lang="en-US" altLang="zh-CN" sz="2000" dirty="0" err="1"/>
              <a:t>vs.read</a:t>
            </a:r>
            <a:r>
              <a:rPr lang="en-US" altLang="zh-CN" sz="2000" dirty="0"/>
              <a:t>()</a:t>
            </a:r>
          </a:p>
          <a:p>
            <a:r>
              <a:rPr lang="en-US" altLang="zh-CN" sz="2000" dirty="0"/>
              <a:t>    ……. (</a:t>
            </a:r>
            <a:r>
              <a:rPr lang="zh-CN" altLang="en-US" sz="2000" dirty="0"/>
              <a:t>与处理图像的代码内容相同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for 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, encoding) in enumerate(encodings):</a:t>
            </a:r>
          </a:p>
          <a:p>
            <a:r>
              <a:rPr lang="en-US" altLang="zh-CN" sz="2000" dirty="0"/>
              <a:t>              (top, right, bottom, left) = boxes[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</a:t>
            </a:r>
          </a:p>
          <a:p>
            <a:pPr lvl="1"/>
            <a:r>
              <a:rPr lang="en-US" altLang="zh-CN" sz="2000" dirty="0"/>
              <a:t>      ……. (</a:t>
            </a:r>
            <a:r>
              <a:rPr lang="zh-CN" altLang="en-US" sz="2000" dirty="0"/>
              <a:t>与处理图像的代码内容相同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      if max(</a:t>
            </a:r>
            <a:r>
              <a:rPr lang="en-US" altLang="zh-CN" sz="2000" dirty="0" err="1"/>
              <a:t>counts.values</a:t>
            </a:r>
            <a:r>
              <a:rPr lang="en-US" altLang="zh-CN" sz="2000" dirty="0"/>
              <a:t>()) &gt;= 35:</a:t>
            </a:r>
          </a:p>
          <a:p>
            <a:pPr lvl="1"/>
            <a:r>
              <a:rPr lang="en-US" altLang="zh-CN" sz="2000" dirty="0"/>
              <a:t>                name = max(counts, key=</a:t>
            </a:r>
            <a:r>
              <a:rPr lang="en-US" altLang="zh-CN" sz="2000" dirty="0" err="1"/>
              <a:t>counts.get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                if name == 'BJT':   </a:t>
            </a:r>
          </a:p>
          <a:p>
            <a:pPr lvl="1"/>
            <a:r>
              <a:rPr lang="en-US" altLang="zh-CN" sz="2000" dirty="0"/>
              <a:t>                       if left &gt; 480:    		# turn left</a:t>
            </a:r>
          </a:p>
          <a:p>
            <a:pPr lvl="1"/>
            <a:r>
              <a:rPr lang="en-US" altLang="zh-CN" sz="2000" dirty="0"/>
              <a:t>                             </a:t>
            </a:r>
            <a:r>
              <a:rPr lang="en-US" altLang="zh-CN" sz="2000" dirty="0" err="1"/>
              <a:t>ser.write</a:t>
            </a:r>
            <a:r>
              <a:rPr lang="en-US" altLang="zh-CN" sz="2000" dirty="0"/>
              <a:t>('</a:t>
            </a:r>
            <a:r>
              <a:rPr lang="en-US" altLang="zh-CN" sz="2000" dirty="0" err="1"/>
              <a:t>l'.encode</a:t>
            </a:r>
            <a:r>
              <a:rPr lang="en-US" altLang="zh-CN" sz="2000" dirty="0"/>
              <a:t>())</a:t>
            </a:r>
          </a:p>
          <a:p>
            <a:pPr lvl="1"/>
            <a:r>
              <a:rPr lang="en-US" altLang="zh-CN" sz="2000" dirty="0"/>
              <a:t>                       </a:t>
            </a:r>
            <a:r>
              <a:rPr lang="en-US" altLang="zh-CN" sz="2000" dirty="0" err="1"/>
              <a:t>elif</a:t>
            </a:r>
            <a:r>
              <a:rPr lang="en-US" altLang="zh-CN" sz="2000" dirty="0"/>
              <a:t> left &lt; 230:    		# turn right</a:t>
            </a:r>
          </a:p>
          <a:p>
            <a:pPr lvl="1"/>
            <a:r>
              <a:rPr lang="en-US" altLang="zh-CN" sz="2000" dirty="0"/>
              <a:t>                              </a:t>
            </a:r>
            <a:r>
              <a:rPr lang="en-US" altLang="zh-CN" sz="2000" dirty="0" err="1"/>
              <a:t>ser.write</a:t>
            </a:r>
            <a:r>
              <a:rPr lang="en-US" altLang="zh-CN" sz="2000" dirty="0"/>
              <a:t>('</a:t>
            </a:r>
            <a:r>
              <a:rPr lang="en-US" altLang="zh-CN" sz="2000" dirty="0" err="1"/>
              <a:t>r'.encode</a:t>
            </a:r>
            <a:r>
              <a:rPr lang="en-US" altLang="zh-CN" sz="2000" dirty="0"/>
              <a:t>())</a:t>
            </a:r>
          </a:p>
          <a:p>
            <a:pPr lvl="2"/>
            <a:r>
              <a:rPr lang="en-US" altLang="zh-CN" sz="2000" dirty="0"/>
              <a:t>               else:  			 # keep going</a:t>
            </a:r>
          </a:p>
          <a:p>
            <a:pPr lvl="2"/>
            <a:r>
              <a:rPr lang="en-US" altLang="zh-CN" sz="2000" dirty="0"/>
              <a:t>                      </a:t>
            </a:r>
            <a:r>
              <a:rPr lang="en-US" altLang="zh-CN" sz="2000" dirty="0" err="1"/>
              <a:t>ser.write</a:t>
            </a:r>
            <a:r>
              <a:rPr lang="en-US" altLang="zh-CN" sz="2000" dirty="0"/>
              <a:t>('</a:t>
            </a:r>
            <a:r>
              <a:rPr lang="en-US" altLang="zh-CN" sz="2000" dirty="0" err="1"/>
              <a:t>f'.encode</a:t>
            </a:r>
            <a:r>
              <a:rPr lang="en-US" altLang="zh-CN" sz="2000" dirty="0"/>
              <a:t>())</a:t>
            </a:r>
          </a:p>
          <a:p>
            <a:pPr lvl="1"/>
            <a:r>
              <a:rPr lang="en-US" altLang="zh-CN" sz="2000" dirty="0"/>
              <a:t>                else:</a:t>
            </a:r>
          </a:p>
          <a:p>
            <a:pPr lvl="1"/>
            <a:r>
              <a:rPr lang="en-US" altLang="zh-CN" sz="2000" dirty="0"/>
              <a:t>                    </a:t>
            </a:r>
            <a:r>
              <a:rPr lang="en-US" altLang="zh-CN" sz="2000" dirty="0" err="1"/>
              <a:t>ser.write</a:t>
            </a:r>
            <a:r>
              <a:rPr lang="en-US" altLang="zh-CN" sz="2000" dirty="0"/>
              <a:t>('</a:t>
            </a:r>
            <a:r>
              <a:rPr lang="en-US" altLang="zh-CN" sz="2000" dirty="0" err="1"/>
              <a:t>s'.encode</a:t>
            </a:r>
            <a:r>
              <a:rPr lang="en-US" altLang="zh-CN" sz="2000" dirty="0"/>
              <a:t>())</a:t>
            </a:r>
          </a:p>
          <a:p>
            <a:pPr lvl="1"/>
            <a:r>
              <a:rPr lang="en-US" altLang="zh-CN" sz="2000" dirty="0"/>
              <a:t>        else:</a:t>
            </a:r>
          </a:p>
          <a:p>
            <a:pPr lvl="1"/>
            <a:r>
              <a:rPr lang="en-US" altLang="zh-CN" sz="2000" dirty="0"/>
              <a:t>            </a:t>
            </a:r>
            <a:r>
              <a:rPr lang="en-US" altLang="zh-CN" sz="2000" dirty="0" err="1"/>
              <a:t>ser.write</a:t>
            </a:r>
            <a:r>
              <a:rPr lang="en-US" altLang="zh-CN" sz="2000" dirty="0"/>
              <a:t>('</a:t>
            </a:r>
            <a:r>
              <a:rPr lang="en-US" altLang="zh-CN" sz="2000" dirty="0" err="1"/>
              <a:t>s'.encode</a:t>
            </a:r>
            <a:r>
              <a:rPr lang="en-US" altLang="zh-CN" sz="2000" dirty="0"/>
              <a:t>())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FECCF1A-C09C-4573-AC42-52650F7CA7F9}"/>
              </a:ext>
            </a:extLst>
          </p:cNvPr>
          <p:cNvSpPr txBox="1"/>
          <p:nvPr/>
        </p:nvSpPr>
        <p:spPr>
          <a:xfrm>
            <a:off x="542617" y="2445472"/>
            <a:ext cx="321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/>
              <a:t>Encoding faces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Recognizing faces</a:t>
            </a:r>
          </a:p>
          <a:p>
            <a:pPr lvl="1"/>
            <a:r>
              <a:rPr lang="en-US" altLang="zh-CN" sz="2400" dirty="0"/>
              <a:t>--Image</a:t>
            </a:r>
          </a:p>
          <a:p>
            <a:pPr lvl="1"/>
            <a:r>
              <a:rPr lang="en-US" altLang="zh-CN" sz="2400" dirty="0"/>
              <a:t>--</a:t>
            </a:r>
            <a:r>
              <a:rPr lang="en-US" altLang="zh-CN" sz="2400" b="1" dirty="0"/>
              <a:t>Video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AC7EF436-77DA-4580-9189-910F7991849A}"/>
              </a:ext>
            </a:extLst>
          </p:cNvPr>
          <p:cNvSpPr txBox="1"/>
          <p:nvPr/>
        </p:nvSpPr>
        <p:spPr>
          <a:xfrm>
            <a:off x="523003" y="4488801"/>
            <a:ext cx="30320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Input:</a:t>
            </a:r>
          </a:p>
          <a:p>
            <a:pPr lvl="1"/>
            <a:r>
              <a:rPr lang="en-US" altLang="zh-CN" sz="2000" dirty="0"/>
              <a:t>--encodings</a:t>
            </a:r>
          </a:p>
          <a:p>
            <a:pPr lvl="1"/>
            <a:r>
              <a:rPr lang="en-US" altLang="zh-CN" sz="2000" dirty="0"/>
              <a:t>--output</a:t>
            </a:r>
          </a:p>
          <a:p>
            <a:pPr lvl="1"/>
            <a:r>
              <a:rPr lang="en-US" altLang="zh-CN" sz="2000" dirty="0"/>
              <a:t>--display</a:t>
            </a:r>
          </a:p>
          <a:p>
            <a:pPr lvl="1"/>
            <a:r>
              <a:rPr lang="en-US" altLang="zh-CN" sz="2000" dirty="0"/>
              <a:t>--</a:t>
            </a:r>
            <a:r>
              <a:rPr lang="en-US" altLang="zh-CN" sz="2000" dirty="0" err="1"/>
              <a:t>detection_method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15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EB574721-0289-4E70-AF43-AEAAE3903634}"/>
              </a:ext>
            </a:extLst>
          </p:cNvPr>
          <p:cNvSpPr/>
          <p:nvPr/>
        </p:nvSpPr>
        <p:spPr>
          <a:xfrm>
            <a:off x="523003" y="1877292"/>
            <a:ext cx="33976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IDENTIFY FACES</a:t>
            </a:r>
          </a:p>
          <a:p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9F290BF-3869-4BF2-A04E-D46B9CB85BBF}"/>
              </a:ext>
            </a:extLst>
          </p:cNvPr>
          <p:cNvSpPr txBox="1"/>
          <p:nvPr/>
        </p:nvSpPr>
        <p:spPr>
          <a:xfrm>
            <a:off x="4084578" y="1338636"/>
            <a:ext cx="78601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/>
              <a:t> for ((top, right, bottom, left), name) in zip(boxes, names):</a:t>
            </a:r>
          </a:p>
          <a:p>
            <a:pPr lvl="1"/>
            <a:r>
              <a:rPr lang="en-US" altLang="zh-CN" sz="2000" dirty="0"/>
              <a:t>        cv2.rectangle(frame, (left, top), (right, bottom), (0, 255, 0), 2)</a:t>
            </a:r>
          </a:p>
          <a:p>
            <a:pPr lvl="1"/>
            <a:r>
              <a:rPr lang="en-US" altLang="zh-CN" sz="2000" dirty="0"/>
              <a:t>        y = top - 15 if top - 15 &gt; 15 else top + 15</a:t>
            </a:r>
          </a:p>
          <a:p>
            <a:pPr lvl="1"/>
            <a:r>
              <a:rPr lang="en-US" altLang="zh-CN" sz="2000" dirty="0"/>
              <a:t>        cv2.putText(frame, name, (left, y), cv2.FONT_HERSHEY_SIMPLEX, </a:t>
            </a:r>
          </a:p>
          <a:p>
            <a:pPr lvl="1"/>
            <a:r>
              <a:rPr lang="en-US" altLang="zh-CN" sz="2000" dirty="0"/>
              <a:t>                              0.75, (0, 255, 0), 2)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    cv2.imshow('monitor', frame)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  key = cv2.waitKey(1) &amp; 0xFF</a:t>
            </a:r>
          </a:p>
          <a:p>
            <a:pPr lvl="1"/>
            <a:r>
              <a:rPr lang="en-US" altLang="zh-CN" sz="2000" dirty="0"/>
              <a:t>        if key == 27:</a:t>
            </a:r>
          </a:p>
          <a:p>
            <a:pPr lvl="1"/>
            <a:r>
              <a:rPr lang="en-US" altLang="zh-CN" sz="2000" dirty="0"/>
              <a:t>              break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ser.write</a:t>
            </a:r>
            <a:r>
              <a:rPr lang="en-US" altLang="zh-CN" sz="2000" dirty="0"/>
              <a:t>('</a:t>
            </a:r>
            <a:r>
              <a:rPr lang="en-US" altLang="zh-CN" sz="2000" dirty="0" err="1"/>
              <a:t>s'.encode</a:t>
            </a:r>
            <a:r>
              <a:rPr lang="en-US" altLang="zh-CN" sz="2000" dirty="0"/>
              <a:t>())</a:t>
            </a:r>
          </a:p>
          <a:p>
            <a:r>
              <a:rPr lang="en-US" altLang="zh-CN" sz="2000" dirty="0"/>
              <a:t>cv2.destroyAllWindows()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FECCF1A-C09C-4573-AC42-52650F7CA7F9}"/>
              </a:ext>
            </a:extLst>
          </p:cNvPr>
          <p:cNvSpPr txBox="1"/>
          <p:nvPr/>
        </p:nvSpPr>
        <p:spPr>
          <a:xfrm>
            <a:off x="542617" y="2445472"/>
            <a:ext cx="321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/>
              <a:t>Encoding faces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Recognizing faces</a:t>
            </a:r>
          </a:p>
          <a:p>
            <a:pPr lvl="1"/>
            <a:r>
              <a:rPr lang="en-US" altLang="zh-CN" sz="2400" dirty="0"/>
              <a:t>--Image</a:t>
            </a:r>
          </a:p>
          <a:p>
            <a:pPr lvl="1"/>
            <a:r>
              <a:rPr lang="en-US" altLang="zh-CN" sz="2400" dirty="0"/>
              <a:t>--</a:t>
            </a:r>
            <a:r>
              <a:rPr lang="en-US" altLang="zh-CN" sz="2400" b="1" dirty="0"/>
              <a:t>Video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840813A-75D3-446D-8A75-86959F85923C}"/>
              </a:ext>
            </a:extLst>
          </p:cNvPr>
          <p:cNvSpPr txBox="1"/>
          <p:nvPr/>
        </p:nvSpPr>
        <p:spPr>
          <a:xfrm>
            <a:off x="523003" y="4488801"/>
            <a:ext cx="30320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Input:</a:t>
            </a:r>
          </a:p>
          <a:p>
            <a:pPr lvl="1"/>
            <a:r>
              <a:rPr lang="en-US" altLang="zh-CN" sz="2000" dirty="0"/>
              <a:t>--encodings</a:t>
            </a:r>
          </a:p>
          <a:p>
            <a:pPr lvl="1"/>
            <a:r>
              <a:rPr lang="en-US" altLang="zh-CN" sz="2000" dirty="0"/>
              <a:t>--output</a:t>
            </a:r>
          </a:p>
          <a:p>
            <a:pPr lvl="1"/>
            <a:r>
              <a:rPr lang="en-US" altLang="zh-CN" sz="2000" dirty="0"/>
              <a:t>--display</a:t>
            </a:r>
          </a:p>
          <a:p>
            <a:pPr lvl="1"/>
            <a:r>
              <a:rPr lang="en-US" altLang="zh-CN" sz="2000" dirty="0"/>
              <a:t>--</a:t>
            </a:r>
            <a:r>
              <a:rPr lang="en-US" altLang="zh-CN" sz="2000" dirty="0" err="1"/>
              <a:t>detection_method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349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Impact" panose="020B0806030902050204" pitchFamily="34" charset="0"/>
                </a:rPr>
                <a:t>TITLE GOES HERE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pic>
        <p:nvPicPr>
          <p:cNvPr id="2" name="shanhua">
            <a:hlinkClick r:id="" action="ppaction://media"/>
            <a:extLst>
              <a:ext uri="{FF2B5EF4-FFF2-40B4-BE49-F238E27FC236}">
                <a16:creationId xmlns="" xmlns:a16="http://schemas.microsoft.com/office/drawing/2014/main" id="{9803F09F-CB24-441C-BF52-1533CF8BE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509" y="-720213"/>
            <a:ext cx="12447639" cy="82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="" xmlns:a16="http://schemas.microsoft.com/office/drawing/2014/main" id="{112F37EA-C92A-47B8-AC73-B0FFA0986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64112"/>
              </p:ext>
            </p:extLst>
          </p:nvPr>
        </p:nvGraphicFramePr>
        <p:xfrm>
          <a:off x="1610551" y="3136488"/>
          <a:ext cx="4023336" cy="17009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11668">
                  <a:extLst>
                    <a:ext uri="{9D8B030D-6E8A-4147-A177-3AD203B41FA5}">
                      <a16:colId xmlns="" xmlns:a16="http://schemas.microsoft.com/office/drawing/2014/main" val="4146839874"/>
                    </a:ext>
                  </a:extLst>
                </a:gridCol>
                <a:gridCol w="2011668">
                  <a:extLst>
                    <a:ext uri="{9D8B030D-6E8A-4147-A177-3AD203B41FA5}">
                      <a16:colId xmlns="" xmlns:a16="http://schemas.microsoft.com/office/drawing/2014/main" val="78713817"/>
                    </a:ext>
                  </a:extLst>
                </a:gridCol>
              </a:tblGrid>
              <a:tr h="850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104</a:t>
                      </a:r>
                      <a:endParaRPr lang="zh-CN" altLang="en-US" sz="3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117</a:t>
                      </a:r>
                      <a:endParaRPr lang="zh-CN" altLang="en-US" sz="3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3124719451"/>
                  </a:ext>
                </a:extLst>
              </a:tr>
              <a:tr h="850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3</a:t>
                      </a:r>
                      <a:endParaRPr lang="zh-CN" altLang="en-US" sz="3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16</a:t>
                      </a:r>
                      <a:endParaRPr lang="zh-CN" altLang="en-US" sz="3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41351940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3A0A863-AB3E-45E0-A5D0-494FFEBE839B}"/>
              </a:ext>
            </a:extLst>
          </p:cNvPr>
          <p:cNvSpPr txBox="1"/>
          <p:nvPr/>
        </p:nvSpPr>
        <p:spPr>
          <a:xfrm>
            <a:off x="462765" y="3395940"/>
            <a:ext cx="130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TRUE</a:t>
            </a:r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27DF6334-3584-4D36-A62C-6B30DDE8D1B8}"/>
              </a:ext>
            </a:extLst>
          </p:cNvPr>
          <p:cNvSpPr txBox="1"/>
          <p:nvPr/>
        </p:nvSpPr>
        <p:spPr>
          <a:xfrm>
            <a:off x="3737881" y="2559434"/>
            <a:ext cx="2197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NEGATIVE</a:t>
            </a:r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249C710C-9EEC-4E53-9731-AFED7DA4BC74}"/>
              </a:ext>
            </a:extLst>
          </p:cNvPr>
          <p:cNvSpPr txBox="1"/>
          <p:nvPr/>
        </p:nvSpPr>
        <p:spPr>
          <a:xfrm>
            <a:off x="1907905" y="2596618"/>
            <a:ext cx="207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POSITIVE</a:t>
            </a:r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49AA8142-9421-4655-A116-C8DEED30BA7A}"/>
              </a:ext>
            </a:extLst>
          </p:cNvPr>
          <p:cNvSpPr txBox="1"/>
          <p:nvPr/>
        </p:nvSpPr>
        <p:spPr>
          <a:xfrm>
            <a:off x="365689" y="4235590"/>
            <a:ext cx="130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FALSE</a:t>
            </a:r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47EF5D9A-C349-44C4-81EC-D2AFF0759BEF}"/>
              </a:ext>
            </a:extLst>
          </p:cNvPr>
          <p:cNvSpPr txBox="1"/>
          <p:nvPr/>
        </p:nvSpPr>
        <p:spPr>
          <a:xfrm>
            <a:off x="1862245" y="5264229"/>
            <a:ext cx="3519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ACCURACY = 221 / 240 = 0.921</a:t>
            </a:r>
          </a:p>
          <a:p>
            <a:r>
              <a:rPr lang="en-US" altLang="zh-CN" sz="2000" dirty="0"/>
              <a:t>PRECISION = 104 / 107 = 0.972</a:t>
            </a:r>
          </a:p>
          <a:p>
            <a:r>
              <a:rPr lang="en-US" altLang="zh-CN" sz="2000" dirty="0"/>
              <a:t>RECALL = 104 / 120 = 0.867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DD515691-D3A2-4EB5-BD02-107B8C207B16}"/>
              </a:ext>
            </a:extLst>
          </p:cNvPr>
          <p:cNvSpPr/>
          <p:nvPr/>
        </p:nvSpPr>
        <p:spPr>
          <a:xfrm>
            <a:off x="2117700" y="1527122"/>
            <a:ext cx="33976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DETECT FACES</a:t>
            </a:r>
          </a:p>
          <a:p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A32487EA-9641-4741-A994-2A6CC276297F}"/>
              </a:ext>
            </a:extLst>
          </p:cNvPr>
          <p:cNvSpPr/>
          <p:nvPr/>
        </p:nvSpPr>
        <p:spPr>
          <a:xfrm>
            <a:off x="7719318" y="1527122"/>
            <a:ext cx="33976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IDENTIFY FACES</a:t>
            </a:r>
          </a:p>
          <a:p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="" xmlns:a16="http://schemas.microsoft.com/office/drawing/2014/main" id="{00F0AB3F-DB61-4229-AA64-B7A408B92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984292"/>
              </p:ext>
            </p:extLst>
          </p:nvPr>
        </p:nvGraphicFramePr>
        <p:xfrm>
          <a:off x="7296191" y="3136488"/>
          <a:ext cx="4023336" cy="17009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11668">
                  <a:extLst>
                    <a:ext uri="{9D8B030D-6E8A-4147-A177-3AD203B41FA5}">
                      <a16:colId xmlns="" xmlns:a16="http://schemas.microsoft.com/office/drawing/2014/main" val="4146839874"/>
                    </a:ext>
                  </a:extLst>
                </a:gridCol>
                <a:gridCol w="2011668">
                  <a:extLst>
                    <a:ext uri="{9D8B030D-6E8A-4147-A177-3AD203B41FA5}">
                      <a16:colId xmlns="" xmlns:a16="http://schemas.microsoft.com/office/drawing/2014/main" val="78713817"/>
                    </a:ext>
                  </a:extLst>
                </a:gridCol>
              </a:tblGrid>
              <a:tr h="850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119</a:t>
                      </a:r>
                      <a:endParaRPr lang="zh-CN" altLang="en-US" sz="3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16</a:t>
                      </a:r>
                      <a:endParaRPr lang="zh-CN" altLang="en-US" sz="3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3124719451"/>
                  </a:ext>
                </a:extLst>
              </a:tr>
              <a:tr h="850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84</a:t>
                      </a:r>
                      <a:endParaRPr lang="zh-CN" altLang="en-US" sz="3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1</a:t>
                      </a:r>
                      <a:endParaRPr lang="zh-CN" altLang="en-US" sz="36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413519408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FFD494E9-7514-492B-B3F7-7C561E14BA9A}"/>
              </a:ext>
            </a:extLst>
          </p:cNvPr>
          <p:cNvSpPr txBox="1"/>
          <p:nvPr/>
        </p:nvSpPr>
        <p:spPr>
          <a:xfrm>
            <a:off x="6148405" y="3395940"/>
            <a:ext cx="130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TRUE</a:t>
            </a:r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EED26616-29BA-48E0-AFBA-304F5E30E759}"/>
              </a:ext>
            </a:extLst>
          </p:cNvPr>
          <p:cNvSpPr txBox="1"/>
          <p:nvPr/>
        </p:nvSpPr>
        <p:spPr>
          <a:xfrm>
            <a:off x="9423521" y="2559434"/>
            <a:ext cx="2197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NEGATIVE</a:t>
            </a:r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73AB619D-82E7-426D-8FDA-A0F0AC1ADDD0}"/>
              </a:ext>
            </a:extLst>
          </p:cNvPr>
          <p:cNvSpPr txBox="1"/>
          <p:nvPr/>
        </p:nvSpPr>
        <p:spPr>
          <a:xfrm>
            <a:off x="7593545" y="2596618"/>
            <a:ext cx="207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POSITIVE</a:t>
            </a:r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1569723-F1CB-4904-9329-1794D7894BEE}"/>
              </a:ext>
            </a:extLst>
          </p:cNvPr>
          <p:cNvSpPr txBox="1"/>
          <p:nvPr/>
        </p:nvSpPr>
        <p:spPr>
          <a:xfrm>
            <a:off x="6051329" y="4235590"/>
            <a:ext cx="130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FALSE</a:t>
            </a:r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578001CC-91B6-49AE-88F2-4FA3987D49AC}"/>
              </a:ext>
            </a:extLst>
          </p:cNvPr>
          <p:cNvSpPr txBox="1"/>
          <p:nvPr/>
        </p:nvSpPr>
        <p:spPr>
          <a:xfrm>
            <a:off x="7597047" y="5264228"/>
            <a:ext cx="3519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ACCURACY = 135 /</a:t>
            </a:r>
            <a:r>
              <a:rPr lang="zh-CN" altLang="en-US" sz="2000" dirty="0"/>
              <a:t> </a:t>
            </a:r>
            <a:r>
              <a:rPr lang="en-US" altLang="zh-CN" sz="2000" dirty="0"/>
              <a:t>240= 0.563</a:t>
            </a:r>
          </a:p>
          <a:p>
            <a:r>
              <a:rPr lang="en-US" altLang="zh-CN" sz="2000" dirty="0"/>
              <a:t>PRECISION = 119 / 203 = 0.586</a:t>
            </a:r>
          </a:p>
          <a:p>
            <a:r>
              <a:rPr lang="en-US" altLang="zh-CN" sz="2000" dirty="0"/>
              <a:t>RECALL = 119 / 120 </a:t>
            </a:r>
            <a:r>
              <a:rPr lang="en-US" altLang="zh-CN" sz="2000"/>
              <a:t>= 0.992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9805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5DDEF06E-AA76-4D08-B494-CDBFFE671D78}"/>
              </a:ext>
            </a:extLst>
          </p:cNvPr>
          <p:cNvSpPr txBox="1"/>
          <p:nvPr/>
        </p:nvSpPr>
        <p:spPr>
          <a:xfrm>
            <a:off x="5516831" y="1679285"/>
            <a:ext cx="59297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dirty="0" smtClean="0">
                <a:latin typeface="+mn-ea"/>
              </a:rPr>
              <a:t>问题</a:t>
            </a:r>
            <a:r>
              <a:rPr lang="en-US" altLang="zh-CN" sz="2800" b="1" dirty="0" smtClean="0">
                <a:latin typeface="+mn-ea"/>
              </a:rPr>
              <a:t>:</a:t>
            </a:r>
            <a:endParaRPr lang="en-US" altLang="zh-CN" sz="28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/>
              <a:t>1.</a:t>
            </a:r>
            <a:r>
              <a:rPr lang="zh-CN" altLang="en-US" sz="2800" dirty="0" smtClean="0">
                <a:latin typeface="+mn-ea"/>
              </a:rPr>
              <a:t>精确度</a:t>
            </a:r>
            <a:r>
              <a:rPr lang="zh-CN" altLang="en-US" sz="2800" dirty="0">
                <a:latin typeface="+mn-ea"/>
              </a:rPr>
              <a:t>、准确度</a:t>
            </a:r>
            <a:r>
              <a:rPr lang="zh-CN" altLang="en-US" sz="2800" dirty="0" smtClean="0">
                <a:latin typeface="+mn-ea"/>
              </a:rPr>
              <a:t>低</a:t>
            </a:r>
            <a:endParaRPr lang="en-US" altLang="zh-CN" sz="28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 smtClean="0"/>
              <a:t>2.</a:t>
            </a:r>
            <a:r>
              <a:rPr lang="zh-CN" altLang="en-US" sz="2800" dirty="0" smtClean="0">
                <a:latin typeface="+mn-ea"/>
              </a:rPr>
              <a:t>人</a:t>
            </a:r>
            <a:r>
              <a:rPr lang="zh-CN" altLang="en-US" sz="2800" dirty="0">
                <a:latin typeface="+mn-ea"/>
              </a:rPr>
              <a:t>脸识别算法</a:t>
            </a:r>
            <a:r>
              <a:rPr lang="zh-CN" altLang="en-US" sz="2800" dirty="0" smtClean="0">
                <a:latin typeface="+mn-ea"/>
              </a:rPr>
              <a:t>慢</a:t>
            </a:r>
            <a:endParaRPr lang="en-US" altLang="zh-CN" sz="28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 smtClean="0"/>
              <a:t>3</a:t>
            </a:r>
            <a:r>
              <a:rPr lang="zh-CN" altLang="en-US" sz="2800" dirty="0" smtClean="0"/>
              <a:t>.</a:t>
            </a:r>
            <a:r>
              <a:rPr lang="zh-CN" altLang="en-US" sz="2800" dirty="0" smtClean="0">
                <a:latin typeface="+mn-ea"/>
              </a:rPr>
              <a:t>侧</a:t>
            </a:r>
            <a:r>
              <a:rPr lang="zh-CN" altLang="en-US" sz="2800" dirty="0">
                <a:latin typeface="+mn-ea"/>
              </a:rPr>
              <a:t>脸和闭眼难以</a:t>
            </a:r>
            <a:r>
              <a:rPr lang="zh-CN" altLang="en-US" sz="2800" dirty="0" smtClean="0">
                <a:latin typeface="+mn-ea"/>
              </a:rPr>
              <a:t>识别</a:t>
            </a:r>
            <a:endParaRPr lang="en-US" altLang="zh-CN" sz="28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 smtClean="0"/>
              <a:t>4</a:t>
            </a:r>
            <a:r>
              <a:rPr lang="zh-CN" altLang="en-US" sz="2800" dirty="0" smtClean="0"/>
              <a:t>.</a:t>
            </a:r>
            <a:r>
              <a:rPr lang="zh-CN" altLang="en-US" sz="2800" dirty="0" smtClean="0">
                <a:latin typeface="+mn-ea"/>
              </a:rPr>
              <a:t>图片</a:t>
            </a:r>
            <a:r>
              <a:rPr lang="zh-CN" altLang="en-US" sz="2800" dirty="0">
                <a:latin typeface="+mn-ea"/>
              </a:rPr>
              <a:t>清晰度影响识别结果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36C5C924-0F59-4BE0-A552-C9E7A5398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7" b="100000" l="0" r="100000">
                        <a14:backgroundMark x1="4667" y1="37667" x2="10000" y2="79333"/>
                        <a14:backgroundMark x1="5000" y1="82333" x2="4333" y2="99333"/>
                        <a14:backgroundMark x1="72667" y1="42667" x2="85667" y2="53000"/>
                        <a14:backgroundMark x1="63667" y1="42333" x2="71333" y2="48333"/>
                        <a14:backgroundMark x1="71667" y1="48333" x2="71667" y2="4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6" y="1679285"/>
            <a:ext cx="5178715" cy="51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4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36"/>
          <p:cNvSpPr txBox="1"/>
          <p:nvPr/>
        </p:nvSpPr>
        <p:spPr>
          <a:xfrm>
            <a:off x="3298071" y="3582346"/>
            <a:ext cx="422650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solidFill>
                  <a:prstClr val="black"/>
                </a:solidFill>
                <a:latin typeface="Agency FB" panose="020B0503020202020204" pitchFamily="34" charset="0"/>
                <a:ea typeface="微软雅黑" panose="020B0503020204020204" charset="-122"/>
              </a:rPr>
              <a:t>小白鸽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09" y="796562"/>
            <a:ext cx="4544291" cy="6858001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149927" y="1389686"/>
            <a:ext cx="7545743" cy="3934251"/>
            <a:chOff x="-259891" y="-1"/>
            <a:chExt cx="2104436" cy="1200863"/>
          </a:xfrm>
        </p:grpSpPr>
        <p:sp>
          <p:nvSpPr>
            <p:cNvPr id="17" name="图文框 16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19" name="文本框 31"/>
            <p:cNvSpPr txBox="1"/>
            <p:nvPr/>
          </p:nvSpPr>
          <p:spPr>
            <a:xfrm>
              <a:off x="339206" y="275493"/>
              <a:ext cx="1505339" cy="578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6600" b="1" dirty="0">
                  <a:latin typeface="Agency FB" panose="020B0503020202020204" pitchFamily="34" charset="0"/>
                  <a:ea typeface="微软雅黑" panose="020B0503020204020204" charset="-122"/>
                </a:rPr>
                <a:t>PART </a:t>
              </a:r>
              <a:r>
                <a:rPr lang="en-US" altLang="zh-CN" sz="6600" b="1" dirty="0" smtClean="0">
                  <a:latin typeface="Agency FB" panose="020B0503020202020204" pitchFamily="34" charset="0"/>
                  <a:ea typeface="微软雅黑" panose="020B0503020204020204" charset="-122"/>
                </a:rPr>
                <a:t>01</a:t>
              </a:r>
              <a:endParaRPr lang="zh-CN" altLang="en-US" sz="6600" b="1" dirty="0"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173315" y="3490012"/>
            <a:ext cx="2698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小白鸽</a:t>
            </a:r>
          </a:p>
        </p:txBody>
      </p:sp>
    </p:spTree>
    <p:extLst>
      <p:ext uri="{BB962C8B-B14F-4D97-AF65-F5344CB8AC3E}">
        <p14:creationId xmlns:p14="http://schemas.microsoft.com/office/powerpoint/2010/main" val="216606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27" y="92025"/>
            <a:ext cx="6146662" cy="5504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2077133" y="1746534"/>
            <a:ext cx="3151761" cy="27962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25242" y="2567899"/>
            <a:ext cx="314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atin typeface="Impact" panose="020B0806030902050204" pitchFamily="34" charset="0"/>
              </a:rPr>
              <a:t>Show time</a:t>
            </a:r>
            <a:endParaRPr lang="zh-CN" altLang="en-US" sz="5400" dirty="0">
              <a:latin typeface="Impact" panose="020B080603090205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FE19B82-90B3-4C0D-AC07-5BC184F07B33}"/>
              </a:ext>
            </a:extLst>
          </p:cNvPr>
          <p:cNvSpPr txBox="1"/>
          <p:nvPr/>
        </p:nvSpPr>
        <p:spPr>
          <a:xfrm>
            <a:off x="830074" y="5445630"/>
            <a:ext cx="2467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  <a:hlinkClick r:id="rId5" action="ppaction://hlinkfile"/>
              </a:rPr>
              <a:t>识别效果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35426" y="5444257"/>
            <a:ext cx="3181808" cy="648105"/>
          </a:xfrm>
          <a:prstGeom prst="roundRect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0"/>
          <p:cNvSpPr txBox="1"/>
          <p:nvPr/>
        </p:nvSpPr>
        <p:spPr>
          <a:xfrm>
            <a:off x="830074" y="5514802"/>
            <a:ext cx="303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  <a:hlinkClick r:id="rId5" action="ppaction://hlinkfile"/>
              </a:rPr>
              <a:t>识别效果展示</a:t>
            </a:r>
            <a:endParaRPr lang="zh-CN" altLang="en-US" sz="32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19" name="图文框 18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21" name="文本框 49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22" name="文本框 51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84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2401" y="1058533"/>
            <a:ext cx="7827817" cy="4008622"/>
            <a:chOff x="-259891" y="-1"/>
            <a:chExt cx="2104436" cy="1200863"/>
          </a:xfrm>
        </p:grpSpPr>
        <p:sp>
          <p:nvSpPr>
            <p:cNvPr id="9" name="图文框 8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11" name="文本框 31"/>
            <p:cNvSpPr txBox="1"/>
            <p:nvPr/>
          </p:nvSpPr>
          <p:spPr>
            <a:xfrm>
              <a:off x="339206" y="275493"/>
              <a:ext cx="1505339" cy="306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6600" b="1" dirty="0">
                  <a:latin typeface="Agency FB" panose="020B0503020202020204" pitchFamily="34" charset="0"/>
                  <a:ea typeface="微软雅黑" panose="020B0503020204020204" charset="-122"/>
                </a:rPr>
                <a:t>PART </a:t>
              </a:r>
              <a:r>
                <a:rPr lang="en-US" altLang="zh-CN" sz="6600" b="1" dirty="0" smtClean="0">
                  <a:latin typeface="Agency FB" panose="020B0503020202020204" pitchFamily="34" charset="0"/>
                  <a:ea typeface="微软雅黑" panose="020B0503020204020204" charset="-122"/>
                </a:rPr>
                <a:t>02</a:t>
              </a:r>
              <a:endParaRPr lang="zh-CN" altLang="en-US" sz="6600" b="1" dirty="0"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09552" y="3176056"/>
            <a:ext cx="3283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+mn-ea"/>
              </a:rPr>
              <a:t>语音控制</a:t>
            </a:r>
            <a:endParaRPr lang="zh-CN" altLang="en-US" sz="6000" b="1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24" y="346365"/>
            <a:ext cx="5245076" cy="64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9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509" y="258236"/>
            <a:ext cx="4151251" cy="1200863"/>
            <a:chOff x="-259892" y="-1"/>
            <a:chExt cx="4151251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Impact" panose="020B0806030902050204" pitchFamily="34" charset="0"/>
                </a:rPr>
                <a:t>INTRODUTION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144270" y="1459230"/>
            <a:ext cx="67805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Isolated Word Speech Recognition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82675" y="2134870"/>
            <a:ext cx="5933440" cy="265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2400"/>
              <a:t>基本算法</a:t>
            </a:r>
            <a:endParaRPr lang="en-US" altLang="zh-CN" sz="2400"/>
          </a:p>
          <a:p>
            <a:pPr marL="285750" indent="-285750">
              <a:lnSpc>
                <a:spcPct val="190000"/>
              </a:lnSpc>
              <a:spcBef>
                <a:spcPts val="10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en-US" altLang="zh-CN" sz="2400"/>
              <a:t>DTW</a:t>
            </a:r>
          </a:p>
          <a:p>
            <a:pPr indent="0">
              <a:buFont typeface="Wingdings" panose="05000000000000000000" charset="0"/>
              <a:buNone/>
            </a:pPr>
            <a:endParaRPr lang="en-US" altLang="zh-CN" sz="2400"/>
          </a:p>
          <a:p>
            <a:pPr indent="0">
              <a:buFont typeface="Wingdings" panose="05000000000000000000" charset="0"/>
              <a:buNone/>
            </a:pPr>
            <a:endParaRPr lang="en-US" altLang="zh-CN" sz="2400"/>
          </a:p>
          <a:p>
            <a:pPr indent="0">
              <a:buFont typeface="Wingdings" panose="05000000000000000000" charset="0"/>
              <a:buNone/>
            </a:pPr>
            <a:endParaRPr lang="en-US" altLang="zh-CN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400"/>
              <a:t>GMM-HMM</a:t>
            </a:r>
          </a:p>
        </p:txBody>
      </p:sp>
      <p:grpSp>
        <p:nvGrpSpPr>
          <p:cNvPr id="13" name="画布 13"/>
          <p:cNvGrpSpPr/>
          <p:nvPr/>
        </p:nvGrpSpPr>
        <p:grpSpPr>
          <a:xfrm>
            <a:off x="3602990" y="2245995"/>
            <a:ext cx="7404735" cy="3752850"/>
            <a:chOff x="0" y="0"/>
            <a:chExt cx="5372100" cy="2080260"/>
          </a:xfrm>
        </p:grpSpPr>
        <p:sp>
          <p:nvSpPr>
            <p:cNvPr id="4" name="画布 13"/>
            <p:cNvSpPr>
              <a:spLocks noChangeAspect="1"/>
            </p:cNvSpPr>
            <p:nvPr/>
          </p:nvSpPr>
          <p:spPr>
            <a:xfrm>
              <a:off x="0" y="0"/>
              <a:ext cx="5372100" cy="2080260"/>
            </a:xfrm>
            <a:noFill/>
            <a:ln w="9525">
              <a:noFill/>
            </a:ln>
          </p:spPr>
        </p:sp>
        <p:sp>
          <p:nvSpPr>
            <p:cNvPr id="14" name="矩形 1"/>
            <p:cNvSpPr/>
            <p:nvPr/>
          </p:nvSpPr>
          <p:spPr>
            <a:xfrm>
              <a:off x="1372408" y="297388"/>
              <a:ext cx="799354" cy="29811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 algn="ctr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特征提取</a:t>
              </a:r>
            </a:p>
          </p:txBody>
        </p:sp>
        <p:cxnSp>
          <p:nvCxnSpPr>
            <p:cNvPr id="15" name="直接连接符 2"/>
            <p:cNvCxnSpPr/>
            <p:nvPr/>
          </p:nvCxnSpPr>
          <p:spPr>
            <a:xfrm>
              <a:off x="458443" y="495647"/>
              <a:ext cx="913235" cy="72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6" name="直接连接符 3"/>
            <p:cNvCxnSpPr/>
            <p:nvPr/>
          </p:nvCxnSpPr>
          <p:spPr>
            <a:xfrm>
              <a:off x="2171762" y="495647"/>
              <a:ext cx="800814" cy="72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7" name="矩形 4"/>
            <p:cNvSpPr/>
            <p:nvPr/>
          </p:nvSpPr>
          <p:spPr>
            <a:xfrm>
              <a:off x="2971847" y="297388"/>
              <a:ext cx="800084" cy="29738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 algn="just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模式匹配</a:t>
              </a:r>
            </a:p>
          </p:txBody>
        </p:sp>
        <p:cxnSp>
          <p:nvCxnSpPr>
            <p:cNvPr id="18" name="直接连接符 5"/>
            <p:cNvCxnSpPr/>
            <p:nvPr/>
          </p:nvCxnSpPr>
          <p:spPr>
            <a:xfrm>
              <a:off x="3771931" y="495647"/>
              <a:ext cx="799354" cy="72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9" name="直接连接符 6"/>
            <p:cNvCxnSpPr/>
            <p:nvPr/>
          </p:nvCxnSpPr>
          <p:spPr>
            <a:xfrm flipV="1">
              <a:off x="3314949" y="594777"/>
              <a:ext cx="730" cy="693177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20" name="矩形 7"/>
            <p:cNvSpPr/>
            <p:nvPr/>
          </p:nvSpPr>
          <p:spPr>
            <a:xfrm>
              <a:off x="2971847" y="1287954"/>
              <a:ext cx="799354" cy="29738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upright="1"/>
            <a:lstStyle/>
            <a:p>
              <a:pPr indent="66675" algn="just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模板库</a:t>
              </a:r>
            </a:p>
          </p:txBody>
        </p:sp>
        <p:cxnSp>
          <p:nvCxnSpPr>
            <p:cNvPr id="21" name="直接连接符 8"/>
            <p:cNvCxnSpPr/>
            <p:nvPr/>
          </p:nvCxnSpPr>
          <p:spPr>
            <a:xfrm>
              <a:off x="1714780" y="594777"/>
              <a:ext cx="730" cy="8914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22" name="直接连接符 9"/>
            <p:cNvCxnSpPr/>
            <p:nvPr/>
          </p:nvCxnSpPr>
          <p:spPr>
            <a:xfrm>
              <a:off x="1714780" y="1486212"/>
              <a:ext cx="1257067" cy="72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23" name="矩形 10"/>
            <p:cNvSpPr/>
            <p:nvPr/>
          </p:nvSpPr>
          <p:spPr>
            <a:xfrm>
              <a:off x="572323" y="196801"/>
              <a:ext cx="800084" cy="497105"/>
            </a:xfrm>
            <a:prstGeom prst="rect">
              <a:avLst/>
            </a:prstGeom>
            <a:noFill/>
            <a:ln w="9525">
              <a:noFill/>
            </a:ln>
          </p:spPr>
          <p:txBody>
            <a:bodyPr upright="1"/>
            <a:lstStyle/>
            <a:p>
              <a:pPr algn="just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语音输入</a:t>
              </a:r>
            </a:p>
          </p:txBody>
        </p:sp>
        <p:sp>
          <p:nvSpPr>
            <p:cNvPr id="24" name="矩形 11"/>
            <p:cNvSpPr/>
            <p:nvPr/>
          </p:nvSpPr>
          <p:spPr>
            <a:xfrm>
              <a:off x="4571286" y="395060"/>
              <a:ext cx="799354" cy="295930"/>
            </a:xfrm>
            <a:prstGeom prst="rect">
              <a:avLst/>
            </a:prstGeom>
            <a:noFill/>
            <a:ln w="9525">
              <a:noFill/>
            </a:ln>
          </p:spPr>
          <p:txBody>
            <a:bodyPr upright="1"/>
            <a:lstStyle/>
            <a:p>
              <a:pPr algn="just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识别结果</a:t>
              </a:r>
            </a:p>
          </p:txBody>
        </p:sp>
        <p:sp>
          <p:nvSpPr>
            <p:cNvPr id="25" name="文本框 12"/>
            <p:cNvSpPr txBox="1"/>
            <p:nvPr/>
          </p:nvSpPr>
          <p:spPr>
            <a:xfrm>
              <a:off x="2057151" y="1683742"/>
              <a:ext cx="1600899" cy="395789"/>
            </a:xfrm>
            <a:prstGeom prst="rect">
              <a:avLst/>
            </a:prstGeom>
            <a:noFill/>
            <a:ln w="9525">
              <a:noFill/>
            </a:ln>
          </p:spPr>
          <p:txBody>
            <a:bodyPr upright="1"/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kern="10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/>
                  <a:sym typeface="Times New Roman" panose="02020603050405020304"/>
                </a:rPr>
                <a:t>语音识别流程图</a:t>
              </a:r>
              <a:endParaRPr lang="en-US" altLang="zh-CN" sz="1600" kern="10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  <a:p>
              <a:pPr algn="just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56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6509" y="258236"/>
            <a:ext cx="4140456" cy="1200863"/>
            <a:chOff x="-259892" y="-1"/>
            <a:chExt cx="4140456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64662" y="418191"/>
              <a:ext cx="271590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Impact" panose="020B0806030902050204" pitchFamily="34" charset="0"/>
                </a:rPr>
                <a:t>DTW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1671955"/>
            <a:ext cx="7506335" cy="3514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24785" y="1459230"/>
            <a:ext cx="5351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（Dynamic Time Warping，动态时间归整）</a:t>
            </a:r>
          </a:p>
        </p:txBody>
      </p:sp>
    </p:spTree>
    <p:extLst>
      <p:ext uri="{BB962C8B-B14F-4D97-AF65-F5344CB8AC3E}">
        <p14:creationId xmlns:p14="http://schemas.microsoft.com/office/powerpoint/2010/main" val="40753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6509" y="258236"/>
            <a:ext cx="4140456" cy="1200863"/>
            <a:chOff x="-259892" y="-1"/>
            <a:chExt cx="4140456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64662" y="418191"/>
              <a:ext cx="271590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Impact" panose="020B0806030902050204" pitchFamily="34" charset="0"/>
                </a:rPr>
                <a:t>DTW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55" y="1065530"/>
            <a:ext cx="839216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3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6509" y="258236"/>
            <a:ext cx="4151251" cy="1200863"/>
            <a:chOff x="-259892" y="-1"/>
            <a:chExt cx="4151251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75457" y="418191"/>
              <a:ext cx="271590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Impact" panose="020B0806030902050204" pitchFamily="34" charset="0"/>
                </a:rPr>
                <a:t>DTW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6735" y="1598295"/>
            <a:ext cx="40944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import librosa</a:t>
            </a:r>
          </a:p>
          <a:p>
            <a:r>
              <a:rPr lang="zh-CN" altLang="en-US"/>
              <a:t>import numpy as np</a:t>
            </a:r>
          </a:p>
          <a:p>
            <a:r>
              <a:rPr lang="zh-CN" altLang="en-US"/>
              <a:t>from numpy import inf, argmin</a:t>
            </a:r>
          </a:p>
          <a:p>
            <a:r>
              <a:rPr lang="zh-CN" altLang="en-US"/>
              <a:t>import math</a:t>
            </a:r>
          </a:p>
          <a:p>
            <a:r>
              <a:rPr lang="zh-CN" altLang="en-US"/>
              <a:t>import wave</a:t>
            </a:r>
          </a:p>
          <a:p>
            <a:r>
              <a:rPr lang="zh-CN" altLang="en-US"/>
              <a:t>import pyaudio</a:t>
            </a:r>
          </a:p>
          <a:p>
            <a:r>
              <a:rPr lang="zh-CN" altLang="en-US"/>
              <a:t>from scipy.spatial.distance import pdist</a:t>
            </a:r>
          </a:p>
          <a:p>
            <a:r>
              <a:rPr lang="zh-CN" altLang="en-US"/>
              <a:t>import pylab as pl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20615" y="125730"/>
            <a:ext cx="6938645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#</a:t>
            </a:r>
            <a:r>
              <a:rPr lang="zh-CN" altLang="en-US"/>
              <a:t>计算模板</a:t>
            </a:r>
          </a:p>
          <a:p>
            <a:r>
              <a:rPr lang="zh-CN" altLang="en-US"/>
              <a:t>def getTemplate(path, lst, new_path):</a:t>
            </a:r>
          </a:p>
          <a:p>
            <a:r>
              <a:rPr lang="zh-CN" altLang="en-US"/>
              <a:t>    y = readWav(path+lst[0])</a:t>
            </a:r>
          </a:p>
          <a:p>
            <a:r>
              <a:rPr lang="zh-CN" altLang="en-US"/>
              <a:t>    X = librosa.feature.mfcc(y=y, sr=16000, n_mfcc=20)</a:t>
            </a:r>
          </a:p>
          <a:p>
            <a:r>
              <a:rPr lang="zh-CN" altLang="en-US"/>
              <a:t>    </a:t>
            </a:r>
          </a:p>
          <a:p>
            <a:r>
              <a:rPr lang="zh-CN" altLang="en-US"/>
              <a:t>    result = X.copy()</a:t>
            </a:r>
          </a:p>
          <a:p>
            <a:r>
              <a:rPr lang="zh-CN" altLang="en-US"/>
              <a:t>    count = np.ones(X.shape[1], dtype=int)</a:t>
            </a:r>
          </a:p>
          <a:p>
            <a:r>
              <a:rPr lang="zh-CN" altLang="en-US"/>
              <a:t>    </a:t>
            </a:r>
            <a:r>
              <a:rPr lang="en-US" altLang="zh-CN"/>
              <a:t># </a:t>
            </a:r>
            <a:r>
              <a:rPr lang="zh-CN" altLang="en-US"/>
              <a:t>匹配并累加</a:t>
            </a:r>
          </a:p>
          <a:p>
            <a:r>
              <a:rPr lang="zh-CN" altLang="en-US"/>
              <a:t>    for i in range(1, len(lst)):</a:t>
            </a:r>
          </a:p>
          <a:p>
            <a:r>
              <a:rPr lang="zh-CN" altLang="en-US"/>
              <a:t>        y = readWav(path+lst[i])</a:t>
            </a:r>
          </a:p>
          <a:p>
            <a:r>
              <a:rPr lang="zh-CN" altLang="en-US"/>
              <a:t>        Y = librosa.feature.mfcc(y=y, sr=16000, n_mfcc=20)</a:t>
            </a:r>
          </a:p>
          <a:p>
            <a:r>
              <a:rPr lang="zh-CN" altLang="en-US"/>
              <a:t>        D, wp = librosa.sequence.dtw(Y, X, step_sizes_sigma=np.array([[1, 0], [1, 1], [1, 2]]))</a:t>
            </a:r>
          </a:p>
          <a:p>
            <a:r>
              <a:rPr lang="zh-CN" altLang="en-US"/>
              <a:t>        for j in range(wp.shape[0]):</a:t>
            </a:r>
          </a:p>
          <a:p>
            <a:r>
              <a:rPr lang="zh-CN" altLang="en-US"/>
              <a:t>            result[:, wp[i][1]] = result[:, wp[i][1]] + Y[:, wp[i][0]]</a:t>
            </a:r>
          </a:p>
          <a:p>
            <a:r>
              <a:rPr lang="zh-CN" altLang="en-US"/>
              <a:t>            count[wp[i][1]] = count[wp[i][1]] + 1</a:t>
            </a:r>
          </a:p>
          <a:p>
            <a:r>
              <a:rPr lang="zh-CN" altLang="en-US"/>
              <a:t>    </a:t>
            </a:r>
            <a:r>
              <a:rPr lang="en-US" altLang="zh-CN"/>
              <a:t># </a:t>
            </a:r>
            <a:r>
              <a:rPr lang="zh-CN" altLang="en-US"/>
              <a:t>平均</a:t>
            </a:r>
          </a:p>
          <a:p>
            <a:r>
              <a:rPr lang="zh-CN" altLang="en-US"/>
              <a:t>    for i in range(result.shape[1]):</a:t>
            </a:r>
          </a:p>
          <a:p>
            <a:r>
              <a:rPr lang="zh-CN" altLang="en-US"/>
              <a:t>        result[:, i] = result[:, i] / count[i]</a:t>
            </a:r>
          </a:p>
          <a:p>
            <a:r>
              <a:rPr lang="zh-CN" altLang="en-US"/>
              <a:t>    </a:t>
            </a:r>
          </a:p>
          <a:p>
            <a:r>
              <a:rPr lang="zh-CN" altLang="en-US"/>
              <a:t>    np.savetxt(new_path, result, fmt='%.6f',delimiter = ',')</a:t>
            </a:r>
          </a:p>
          <a:p>
            <a:r>
              <a:rPr lang="zh-CN" altLang="en-US"/>
              <a:t>    </a:t>
            </a:r>
          </a:p>
          <a:p>
            <a:r>
              <a:rPr lang="zh-CN" altLang="en-US"/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32525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6509" y="258236"/>
            <a:ext cx="4151251" cy="1200863"/>
            <a:chOff x="-259892" y="-1"/>
            <a:chExt cx="4151251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75457" y="418191"/>
              <a:ext cx="271590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Impact" panose="020B0806030902050204" pitchFamily="34" charset="0"/>
                </a:rPr>
                <a:t>DTW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97355" y="1338580"/>
            <a:ext cx="96748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def recongnition(wave_data, template_path_lst):</a:t>
            </a:r>
          </a:p>
          <a:p>
            <a:r>
              <a:rPr lang="zh-CN" altLang="en-US" sz="2400"/>
              <a:t>    X = librosa.feature.mfcc(y=wave_data, sr=16000, n_mfcc=20)</a:t>
            </a:r>
          </a:p>
          <a:p>
            <a:r>
              <a:rPr lang="zh-CN" altLang="en-US" sz="2400"/>
              <a:t>    </a:t>
            </a:r>
          </a:p>
          <a:p>
            <a:r>
              <a:rPr lang="zh-CN" altLang="en-US" sz="2400"/>
              <a:t>    rst = []</a:t>
            </a:r>
          </a:p>
          <a:p>
            <a:r>
              <a:rPr lang="zh-CN" altLang="en-US" sz="2400"/>
              <a:t>    for item in template_path_lst:</a:t>
            </a:r>
          </a:p>
          <a:p>
            <a:r>
              <a:rPr lang="zh-CN" altLang="en-US" sz="2400"/>
              <a:t>        Y = np.loadtxt(item, delimiter=",")</a:t>
            </a:r>
          </a:p>
          <a:p>
            <a:r>
              <a:rPr lang="zh-CN" altLang="en-US" sz="2400"/>
              <a:t>        D, wp = librosa.sequence.dtw(X, Y, step_sizes_sigma=np.array([[1, 0], [1, 1], [1, 2]]))</a:t>
            </a:r>
          </a:p>
          <a:p>
            <a:r>
              <a:rPr lang="zh-CN" altLang="en-US" sz="2400"/>
              <a:t>        rst.append(D[wp[0][0], wp[0][1]])</a:t>
            </a:r>
          </a:p>
          <a:p>
            <a:r>
              <a:rPr lang="zh-CN" altLang="en-US" sz="2400"/>
              <a:t>    min_value = min(rst)</a:t>
            </a:r>
          </a:p>
          <a:p>
            <a:r>
              <a:rPr lang="zh-CN" altLang="en-US" sz="2400"/>
              <a:t>    </a:t>
            </a:r>
          </a:p>
          <a:p>
            <a:r>
              <a:rPr lang="zh-CN" altLang="en-US" sz="2400"/>
              <a:t>    return rst.index(min_value)</a:t>
            </a:r>
          </a:p>
        </p:txBody>
      </p:sp>
    </p:spTree>
    <p:extLst>
      <p:ext uri="{BB962C8B-B14F-4D97-AF65-F5344CB8AC3E}">
        <p14:creationId xmlns:p14="http://schemas.microsoft.com/office/powerpoint/2010/main" val="2053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6509" y="258236"/>
            <a:ext cx="4151251" cy="1200863"/>
            <a:chOff x="-259892" y="-1"/>
            <a:chExt cx="4151251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75457" y="418191"/>
              <a:ext cx="271590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Impact" panose="020B0806030902050204" pitchFamily="34" charset="0"/>
                </a:rPr>
                <a:t>GMM-HMM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14120" y="1516380"/>
            <a:ext cx="98044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HMM主要解决的三个问题。 </a:t>
            </a:r>
          </a:p>
          <a:p>
            <a:r>
              <a:rPr lang="zh-CN" altLang="en-US" sz="2400" dirty="0"/>
              <a:t>假设隐藏状态序列和观测状态序列分别使用Z和X表示，则解决的3个问题可表示为: </a:t>
            </a:r>
          </a:p>
          <a:p>
            <a:endParaRPr lang="zh-CN" altLang="en-US" sz="2400" dirty="0"/>
          </a:p>
          <a:p>
            <a:r>
              <a:rPr lang="zh-CN" altLang="en-US" sz="2400" dirty="0"/>
              <a:t>1.解码问题：已知模型参数和X，估计最可能的Z；维特比算法 </a:t>
            </a:r>
          </a:p>
          <a:p>
            <a:endParaRPr lang="zh-CN" altLang="en-US" sz="2400" dirty="0"/>
          </a:p>
          <a:p>
            <a:r>
              <a:rPr lang="zh-CN" altLang="en-US" sz="2400" dirty="0"/>
              <a:t>2.概率问题：已知模型参数和X，估计X出现的概率；向前-向后算法 </a:t>
            </a:r>
          </a:p>
          <a:p>
            <a:endParaRPr lang="zh-CN" altLang="en-US" sz="2400" dirty="0"/>
          </a:p>
          <a:p>
            <a:r>
              <a:rPr lang="zh-CN" altLang="en-US" sz="2400" dirty="0"/>
              <a:t>3.学习问题：仅给出X和隐藏层个数，估计模型参数。 B-W算法，通常是经过一定数量的训练以后，得到模型，然后解决问题1和2。 </a:t>
            </a:r>
          </a:p>
        </p:txBody>
      </p:sp>
    </p:spTree>
    <p:extLst>
      <p:ext uri="{BB962C8B-B14F-4D97-AF65-F5344CB8AC3E}">
        <p14:creationId xmlns:p14="http://schemas.microsoft.com/office/powerpoint/2010/main" val="134726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6509" y="258236"/>
            <a:ext cx="4151251" cy="1200863"/>
            <a:chOff x="-259892" y="-1"/>
            <a:chExt cx="4151251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75457" y="418191"/>
              <a:ext cx="271590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Impact" panose="020B0806030902050204" pitchFamily="34" charset="0"/>
                </a:rPr>
                <a:t>GMM-HMM</a:t>
              </a:r>
            </a:p>
          </p:txBody>
        </p:sp>
      </p:grpSp>
      <p:pic>
        <p:nvPicPr>
          <p:cNvPr id="3" name="图片 2" descr="20150717163923274"/>
          <p:cNvPicPr>
            <a:picLocks noChangeAspect="1"/>
          </p:cNvPicPr>
          <p:nvPr/>
        </p:nvPicPr>
        <p:blipFill>
          <a:blip r:embed="rId4"/>
          <a:srcRect b="49397"/>
          <a:stretch>
            <a:fillRect/>
          </a:stretch>
        </p:blipFill>
        <p:spPr>
          <a:xfrm>
            <a:off x="966470" y="1798320"/>
            <a:ext cx="5288915" cy="3515360"/>
          </a:xfrm>
          <a:prstGeom prst="rect">
            <a:avLst/>
          </a:prstGeom>
        </p:spPr>
      </p:pic>
      <p:pic>
        <p:nvPicPr>
          <p:cNvPr id="4" name="图片 3" descr="20150717163923274"/>
          <p:cNvPicPr>
            <a:picLocks noChangeAspect="1"/>
          </p:cNvPicPr>
          <p:nvPr/>
        </p:nvPicPr>
        <p:blipFill>
          <a:blip r:embed="rId4"/>
          <a:srcRect t="51508"/>
          <a:stretch>
            <a:fillRect/>
          </a:stretch>
        </p:blipFill>
        <p:spPr>
          <a:xfrm>
            <a:off x="6483985" y="1871345"/>
            <a:ext cx="5288915" cy="33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35" y="156106"/>
            <a:ext cx="7736107" cy="692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430693" y="1472951"/>
            <a:ext cx="3966765" cy="35193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90313" y="1359118"/>
            <a:ext cx="445384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>
                <a:latin typeface="Impact" panose="020B0806030902050204" pitchFamily="34" charset="0"/>
              </a:rPr>
              <a:t>Show time</a:t>
            </a:r>
            <a:endParaRPr lang="zh-CN" altLang="en-US" sz="115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8445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87D74CC-477F-4F08-BD83-ABF74AFBD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74" y="516380"/>
            <a:ext cx="4652209" cy="5976796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280CCEB-8D11-4EB4-8C73-CE5E7686F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9" y="2321780"/>
            <a:ext cx="5561859" cy="41713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C52353EE-357C-453C-AD11-7ACE442AB8B3}"/>
              </a:ext>
            </a:extLst>
          </p:cNvPr>
          <p:cNvSpPr txBox="1"/>
          <p:nvPr/>
        </p:nvSpPr>
        <p:spPr>
          <a:xfrm>
            <a:off x="6597571" y="516380"/>
            <a:ext cx="26377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白敬亭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ECD80C0E-B6A0-4528-8CDC-69A270F9E54F}"/>
              </a:ext>
            </a:extLst>
          </p:cNvPr>
          <p:cNvSpPr txBox="1"/>
          <p:nvPr/>
        </p:nvSpPr>
        <p:spPr>
          <a:xfrm>
            <a:off x="4321487" y="1537401"/>
            <a:ext cx="4552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魏大勋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B7280D7F-7A32-4523-A56D-247693B54AB9}"/>
              </a:ext>
            </a:extLst>
          </p:cNvPr>
          <p:cNvSpPr txBox="1"/>
          <p:nvPr/>
        </p:nvSpPr>
        <p:spPr>
          <a:xfrm>
            <a:off x="3174387" y="1860341"/>
            <a:ext cx="114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lgerian" panose="04020705040A02060702" pitchFamily="82" charset="0"/>
              </a:rPr>
              <a:t>W D X</a:t>
            </a:r>
            <a:endParaRPr lang="zh-CN" altLang="en-US" sz="2800" dirty="0">
              <a:latin typeface="Algerian" panose="04020705040A02060702" pitchFamily="8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6FD83F61-F61A-450D-8904-A99503CFF167}"/>
              </a:ext>
            </a:extLst>
          </p:cNvPr>
          <p:cNvSpPr txBox="1"/>
          <p:nvPr/>
        </p:nvSpPr>
        <p:spPr>
          <a:xfrm>
            <a:off x="8501038" y="594521"/>
            <a:ext cx="114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lgerian" panose="04020705040A02060702" pitchFamily="82" charset="0"/>
              </a:rPr>
              <a:t>B J T</a:t>
            </a:r>
            <a:endParaRPr lang="zh-CN" altLang="en-US"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1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366037" y="77907"/>
            <a:ext cx="1200863" cy="1501840"/>
          </a:xfrm>
          <a:prstGeom prst="rect">
            <a:avLst/>
          </a:prstGeom>
        </p:spPr>
      </p:pic>
      <p:sp>
        <p:nvSpPr>
          <p:cNvPr id="10" name="文本框 51"/>
          <p:cNvSpPr txBox="1"/>
          <p:nvPr/>
        </p:nvSpPr>
        <p:spPr>
          <a:xfrm>
            <a:off x="1844476" y="579252"/>
            <a:ext cx="27159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Impact" panose="020B0806030902050204" pitchFamily="34" charset="0"/>
              </a:rPr>
              <a:t>Show time</a:t>
            </a:r>
            <a:endParaRPr lang="en-US" altLang="zh-CN" sz="2800" dirty="0">
              <a:latin typeface="Impact" panose="020B080603090205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00551" y="2379384"/>
            <a:ext cx="4017188" cy="648105"/>
          </a:xfrm>
          <a:prstGeom prst="roundRect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22644" y="2404711"/>
            <a:ext cx="583295" cy="5832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1089969" y="2438240"/>
            <a:ext cx="479114" cy="581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36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" name="文本框 10"/>
          <p:cNvSpPr txBox="1"/>
          <p:nvPr/>
        </p:nvSpPr>
        <p:spPr>
          <a:xfrm>
            <a:off x="1735931" y="2438240"/>
            <a:ext cx="303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人</a:t>
            </a:r>
            <a:r>
              <a:rPr lang="zh-CN" altLang="en-US" sz="32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脸识别</a:t>
            </a:r>
            <a:endParaRPr lang="zh-CN" altLang="en-US" sz="32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82009" y="3558494"/>
            <a:ext cx="4017188" cy="648105"/>
          </a:xfrm>
          <a:prstGeom prst="roundRect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04102" y="3583821"/>
            <a:ext cx="583295" cy="5832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4"/>
          <p:cNvSpPr txBox="1"/>
          <p:nvPr/>
        </p:nvSpPr>
        <p:spPr>
          <a:xfrm>
            <a:off x="1071427" y="3617350"/>
            <a:ext cx="479114" cy="581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36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8" name="文本框 15"/>
          <p:cNvSpPr txBox="1"/>
          <p:nvPr/>
        </p:nvSpPr>
        <p:spPr>
          <a:xfrm>
            <a:off x="1717389" y="3617350"/>
            <a:ext cx="303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  <a:hlinkClick r:id="rId4" action="ppaction://hlinkfile"/>
              </a:rPr>
              <a:t>特定人脸识别</a:t>
            </a:r>
            <a:endParaRPr lang="zh-CN" altLang="en-US" sz="32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49852" y="4783408"/>
            <a:ext cx="4017188" cy="648105"/>
          </a:xfrm>
          <a:prstGeom prst="roundRect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71946" y="4808734"/>
            <a:ext cx="583295" cy="5832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1039270" y="4842264"/>
            <a:ext cx="479114" cy="581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36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2" name="文本框 20"/>
          <p:cNvSpPr txBox="1"/>
          <p:nvPr/>
        </p:nvSpPr>
        <p:spPr>
          <a:xfrm>
            <a:off x="1685232" y="4842264"/>
            <a:ext cx="303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  <a:hlinkClick r:id="rId5" action="ppaction://hlinkfile"/>
              </a:rPr>
              <a:t>语音控制</a:t>
            </a:r>
            <a:endParaRPr lang="zh-CN" altLang="en-US" sz="32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5038825" y="1853651"/>
            <a:ext cx="595746" cy="1568135"/>
          </a:xfrm>
          <a:prstGeom prst="leftBrace">
            <a:avLst/>
          </a:prstGeom>
          <a:ln w="28575">
            <a:solidFill>
              <a:srgbClr val="F3A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726785" y="1502407"/>
            <a:ext cx="2225724" cy="648105"/>
          </a:xfrm>
          <a:prstGeom prst="roundRect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文本框 10"/>
          <p:cNvSpPr txBox="1"/>
          <p:nvPr/>
        </p:nvSpPr>
        <p:spPr>
          <a:xfrm>
            <a:off x="5726786" y="1561263"/>
            <a:ext cx="2114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  <a:hlinkClick r:id="rId6" action="ppaction://hlinkfile"/>
              </a:rPr>
              <a:t>电脑视角</a:t>
            </a:r>
            <a:endParaRPr lang="zh-CN" altLang="en-US" sz="32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726786" y="2884155"/>
            <a:ext cx="2225723" cy="648105"/>
          </a:xfrm>
          <a:prstGeom prst="roundRect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文本框 10"/>
          <p:cNvSpPr txBox="1"/>
          <p:nvPr/>
        </p:nvSpPr>
        <p:spPr>
          <a:xfrm>
            <a:off x="5726786" y="2943011"/>
            <a:ext cx="2114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  <a:hlinkClick r:id="rId7" action="ppaction://hlinkfile"/>
              </a:rPr>
              <a:t>路人视角</a:t>
            </a:r>
            <a:endParaRPr lang="zh-CN" altLang="en-US" sz="32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785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文框 6"/>
          <p:cNvSpPr/>
          <p:nvPr/>
        </p:nvSpPr>
        <p:spPr>
          <a:xfrm>
            <a:off x="4451257" y="851629"/>
            <a:ext cx="3931355" cy="3060433"/>
          </a:xfrm>
          <a:prstGeom prst="frame">
            <a:avLst>
              <a:gd name="adj1" fmla="val 24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2421202" y="-1573097"/>
            <a:ext cx="5251097" cy="718056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44437" y="1099318"/>
            <a:ext cx="3683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latin typeface="Impact" panose="020B0806030902050204" pitchFamily="34" charset="0"/>
              </a:rPr>
              <a:t>THANKS</a:t>
            </a:r>
            <a:endParaRPr lang="zh-CN" altLang="en-US" sz="8800" dirty="0">
              <a:latin typeface="Impact" panose="020B080603090205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4069">
            <a:off x="9821586" y="2886972"/>
            <a:ext cx="1648539" cy="16060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041">
            <a:off x="7933712" y="2041918"/>
            <a:ext cx="2640459" cy="234261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21162" y="3689998"/>
            <a:ext cx="1450790" cy="30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4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77999" y="4642734"/>
            <a:ext cx="261962" cy="24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12444" y="5192414"/>
            <a:ext cx="3608979" cy="1357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框 22"/>
          <p:cNvSpPr txBox="1"/>
          <p:nvPr/>
        </p:nvSpPr>
        <p:spPr>
          <a:xfrm>
            <a:off x="5199348" y="5363580"/>
            <a:ext cx="331131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noProof="0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charset="-122"/>
              </a:rPr>
              <a:t>第三组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4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42"/>
          <p:cNvSpPr/>
          <p:nvPr/>
        </p:nvSpPr>
        <p:spPr>
          <a:xfrm>
            <a:off x="3495910" y="5701796"/>
            <a:ext cx="5372569" cy="621179"/>
          </a:xfrm>
          <a:prstGeom prst="ellipse">
            <a:avLst/>
          </a:prstGeom>
          <a:noFill/>
          <a:ln>
            <a:solidFill>
              <a:srgbClr val="F3A3A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6051323" y="5145867"/>
            <a:ext cx="261743" cy="1800"/>
          </a:xfrm>
          <a:custGeom>
            <a:avLst/>
            <a:gdLst>
              <a:gd name="connsiteX0" fmla="*/ 0 w 261743"/>
              <a:gd name="connsiteY0" fmla="*/ 0 h 1800"/>
              <a:gd name="connsiteX1" fmla="*/ 243568 w 261743"/>
              <a:gd name="connsiteY1" fmla="*/ 1469 h 1800"/>
              <a:gd name="connsiteX2" fmla="*/ 261743 w 261743"/>
              <a:gd name="connsiteY2" fmla="*/ 1800 h 1800"/>
              <a:gd name="connsiteX3" fmla="*/ 0 w 261743"/>
              <a:gd name="connsiteY3" fmla="*/ 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43" h="1800">
                <a:moveTo>
                  <a:pt x="0" y="0"/>
                </a:moveTo>
                <a:lnTo>
                  <a:pt x="243568" y="1469"/>
                </a:lnTo>
                <a:lnTo>
                  <a:pt x="261743" y="1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6051330" y="5145867"/>
            <a:ext cx="261727" cy="1800"/>
          </a:xfrm>
          <a:custGeom>
            <a:avLst/>
            <a:gdLst>
              <a:gd name="connsiteX0" fmla="*/ 261726 w 261726"/>
              <a:gd name="connsiteY0" fmla="*/ 0 h 1800"/>
              <a:gd name="connsiteX1" fmla="*/ 0 w 261726"/>
              <a:gd name="connsiteY1" fmla="*/ 1800 h 1800"/>
              <a:gd name="connsiteX2" fmla="*/ 18174 w 261726"/>
              <a:gd name="connsiteY2" fmla="*/ 1469 h 1800"/>
              <a:gd name="connsiteX3" fmla="*/ 261726 w 261726"/>
              <a:gd name="connsiteY3" fmla="*/ 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26" h="1800">
                <a:moveTo>
                  <a:pt x="261726" y="0"/>
                </a:moveTo>
                <a:lnTo>
                  <a:pt x="0" y="1800"/>
                </a:lnTo>
                <a:lnTo>
                  <a:pt x="18174" y="1469"/>
                </a:lnTo>
                <a:lnTo>
                  <a:pt x="261726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3354586" y="5147667"/>
            <a:ext cx="5655215" cy="673443"/>
          </a:xfrm>
          <a:custGeom>
            <a:avLst/>
            <a:gdLst>
              <a:gd name="connsiteX0" fmla="*/ 2564692 w 5655214"/>
              <a:gd name="connsiteY0" fmla="*/ 0 h 673443"/>
              <a:gd name="connsiteX1" fmla="*/ 2345194 w 5655214"/>
              <a:gd name="connsiteY1" fmla="*/ 4000 h 673443"/>
              <a:gd name="connsiteX2" fmla="*/ 433914 w 5655214"/>
              <a:gd name="connsiteY2" fmla="*/ 284007 h 673443"/>
              <a:gd name="connsiteX3" fmla="*/ 2827607 w 5655214"/>
              <a:gd name="connsiteY3" fmla="*/ 569821 h 673443"/>
              <a:gd name="connsiteX4" fmla="*/ 5221300 w 5655214"/>
              <a:gd name="connsiteY4" fmla="*/ 284007 h 673443"/>
              <a:gd name="connsiteX5" fmla="*/ 3310020 w 5655214"/>
              <a:gd name="connsiteY5" fmla="*/ 4000 h 673443"/>
              <a:gd name="connsiteX6" fmla="*/ 3090523 w 5655214"/>
              <a:gd name="connsiteY6" fmla="*/ 0 h 673443"/>
              <a:gd name="connsiteX7" fmla="*/ 3138249 w 5655214"/>
              <a:gd name="connsiteY7" fmla="*/ 329 h 673443"/>
              <a:gd name="connsiteX8" fmla="*/ 3212934 w 5655214"/>
              <a:gd name="connsiteY8" fmla="*/ 1689 h 673443"/>
              <a:gd name="connsiteX9" fmla="*/ 3445094 w 5655214"/>
              <a:gd name="connsiteY9" fmla="*/ 6514 h 673443"/>
              <a:gd name="connsiteX10" fmla="*/ 3517420 w 5655214"/>
              <a:gd name="connsiteY10" fmla="*/ 8735 h 673443"/>
              <a:gd name="connsiteX11" fmla="*/ 3743551 w 5655214"/>
              <a:gd name="connsiteY11" fmla="*/ 16654 h 673443"/>
              <a:gd name="connsiteX12" fmla="*/ 3809994 w 5655214"/>
              <a:gd name="connsiteY12" fmla="*/ 19558 h 673443"/>
              <a:gd name="connsiteX13" fmla="*/ 4022798 w 5655214"/>
              <a:gd name="connsiteY13" fmla="*/ 30164 h 673443"/>
              <a:gd name="connsiteX14" fmla="*/ 4100377 w 5655214"/>
              <a:gd name="connsiteY14" fmla="*/ 34627 h 673443"/>
              <a:gd name="connsiteX15" fmla="*/ 4262902 w 5655214"/>
              <a:gd name="connsiteY15" fmla="*/ 45289 h 673443"/>
              <a:gd name="connsiteX16" fmla="*/ 4392266 w 5655214"/>
              <a:gd name="connsiteY16" fmla="*/ 54673 h 673443"/>
              <a:gd name="connsiteX17" fmla="*/ 4433897 w 5655214"/>
              <a:gd name="connsiteY17" fmla="*/ 58117 h 673443"/>
              <a:gd name="connsiteX18" fmla="*/ 4626228 w 5655214"/>
              <a:gd name="connsiteY18" fmla="*/ 75290 h 673443"/>
              <a:gd name="connsiteX19" fmla="*/ 5655214 w 5655214"/>
              <a:gd name="connsiteY19" fmla="*/ 335818 h 673443"/>
              <a:gd name="connsiteX20" fmla="*/ 2827607 w 5655214"/>
              <a:gd name="connsiteY20" fmla="*/ 673443 h 673443"/>
              <a:gd name="connsiteX21" fmla="*/ 0 w 5655214"/>
              <a:gd name="connsiteY21" fmla="*/ 335818 h 673443"/>
              <a:gd name="connsiteX22" fmla="*/ 1028986 w 5655214"/>
              <a:gd name="connsiteY22" fmla="*/ 75290 h 673443"/>
              <a:gd name="connsiteX23" fmla="*/ 1221343 w 5655214"/>
              <a:gd name="connsiteY23" fmla="*/ 58115 h 673443"/>
              <a:gd name="connsiteX24" fmla="*/ 1262932 w 5655214"/>
              <a:gd name="connsiteY24" fmla="*/ 54674 h 673443"/>
              <a:gd name="connsiteX25" fmla="*/ 1392331 w 5655214"/>
              <a:gd name="connsiteY25" fmla="*/ 45288 h 673443"/>
              <a:gd name="connsiteX26" fmla="*/ 1554821 w 5655214"/>
              <a:gd name="connsiteY26" fmla="*/ 34628 h 673443"/>
              <a:gd name="connsiteX27" fmla="*/ 1632430 w 5655214"/>
              <a:gd name="connsiteY27" fmla="*/ 30164 h 673443"/>
              <a:gd name="connsiteX28" fmla="*/ 1845204 w 5655214"/>
              <a:gd name="connsiteY28" fmla="*/ 19558 h 673443"/>
              <a:gd name="connsiteX29" fmla="*/ 1911672 w 5655214"/>
              <a:gd name="connsiteY29" fmla="*/ 16654 h 673443"/>
              <a:gd name="connsiteX30" fmla="*/ 2137778 w 5655214"/>
              <a:gd name="connsiteY30" fmla="*/ 8736 h 673443"/>
              <a:gd name="connsiteX31" fmla="*/ 2210125 w 5655214"/>
              <a:gd name="connsiteY31" fmla="*/ 6514 h 673443"/>
              <a:gd name="connsiteX32" fmla="*/ 2442264 w 5655214"/>
              <a:gd name="connsiteY32" fmla="*/ 1690 h 673443"/>
              <a:gd name="connsiteX33" fmla="*/ 2516967 w 5655214"/>
              <a:gd name="connsiteY33" fmla="*/ 329 h 673443"/>
              <a:gd name="connsiteX34" fmla="*/ 2564692 w 5655214"/>
              <a:gd name="connsiteY34" fmla="*/ 0 h 67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655214" h="673443">
                <a:moveTo>
                  <a:pt x="2564692" y="0"/>
                </a:moveTo>
                <a:lnTo>
                  <a:pt x="2345194" y="4000"/>
                </a:lnTo>
                <a:cubicBezTo>
                  <a:pt x="1254429" y="30651"/>
                  <a:pt x="433914" y="145888"/>
                  <a:pt x="433914" y="284007"/>
                </a:cubicBezTo>
                <a:cubicBezTo>
                  <a:pt x="433914" y="441858"/>
                  <a:pt x="1505607" y="569821"/>
                  <a:pt x="2827607" y="569821"/>
                </a:cubicBezTo>
                <a:cubicBezTo>
                  <a:pt x="4149607" y="569821"/>
                  <a:pt x="5221300" y="441858"/>
                  <a:pt x="5221300" y="284007"/>
                </a:cubicBezTo>
                <a:cubicBezTo>
                  <a:pt x="5221300" y="145888"/>
                  <a:pt x="4400785" y="30651"/>
                  <a:pt x="3310020" y="4000"/>
                </a:cubicBezTo>
                <a:lnTo>
                  <a:pt x="3090523" y="0"/>
                </a:lnTo>
                <a:lnTo>
                  <a:pt x="3138249" y="329"/>
                </a:lnTo>
                <a:lnTo>
                  <a:pt x="3212934" y="1689"/>
                </a:lnTo>
                <a:lnTo>
                  <a:pt x="3445094" y="6514"/>
                </a:lnTo>
                <a:lnTo>
                  <a:pt x="3517420" y="8735"/>
                </a:lnTo>
                <a:lnTo>
                  <a:pt x="3743551" y="16654"/>
                </a:lnTo>
                <a:lnTo>
                  <a:pt x="3809994" y="19558"/>
                </a:lnTo>
                <a:lnTo>
                  <a:pt x="4022798" y="30164"/>
                </a:lnTo>
                <a:lnTo>
                  <a:pt x="4100377" y="34627"/>
                </a:lnTo>
                <a:lnTo>
                  <a:pt x="4262902" y="45289"/>
                </a:lnTo>
                <a:lnTo>
                  <a:pt x="4392266" y="54673"/>
                </a:lnTo>
                <a:lnTo>
                  <a:pt x="4433897" y="58117"/>
                </a:lnTo>
                <a:lnTo>
                  <a:pt x="4626228" y="75290"/>
                </a:lnTo>
                <a:cubicBezTo>
                  <a:pt x="5254656" y="137216"/>
                  <a:pt x="5655214" y="230932"/>
                  <a:pt x="5655214" y="335818"/>
                </a:cubicBezTo>
                <a:cubicBezTo>
                  <a:pt x="5655214" y="522283"/>
                  <a:pt x="4389251" y="673443"/>
                  <a:pt x="2827607" y="673443"/>
                </a:cubicBezTo>
                <a:cubicBezTo>
                  <a:pt x="1265963" y="673443"/>
                  <a:pt x="0" y="522283"/>
                  <a:pt x="0" y="335818"/>
                </a:cubicBezTo>
                <a:cubicBezTo>
                  <a:pt x="0" y="230932"/>
                  <a:pt x="400558" y="137216"/>
                  <a:pt x="1028986" y="75290"/>
                </a:cubicBezTo>
                <a:lnTo>
                  <a:pt x="1221343" y="58115"/>
                </a:lnTo>
                <a:lnTo>
                  <a:pt x="1262932" y="54674"/>
                </a:lnTo>
                <a:lnTo>
                  <a:pt x="1392331" y="45288"/>
                </a:lnTo>
                <a:lnTo>
                  <a:pt x="1554821" y="34628"/>
                </a:lnTo>
                <a:lnTo>
                  <a:pt x="1632430" y="30164"/>
                </a:lnTo>
                <a:lnTo>
                  <a:pt x="1845204" y="19558"/>
                </a:lnTo>
                <a:lnTo>
                  <a:pt x="1911672" y="16654"/>
                </a:lnTo>
                <a:lnTo>
                  <a:pt x="2137778" y="8736"/>
                </a:lnTo>
                <a:lnTo>
                  <a:pt x="2210125" y="6514"/>
                </a:lnTo>
                <a:lnTo>
                  <a:pt x="2442264" y="1690"/>
                </a:lnTo>
                <a:lnTo>
                  <a:pt x="2516967" y="329"/>
                </a:lnTo>
                <a:lnTo>
                  <a:pt x="2564692" y="0"/>
                </a:lnTo>
                <a:close/>
              </a:path>
            </a:pathLst>
          </a:custGeom>
          <a:solidFill>
            <a:schemeClr val="bg1"/>
          </a:soli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>
            <a:off x="3788500" y="5145859"/>
            <a:ext cx="4787387" cy="571628"/>
          </a:xfrm>
          <a:custGeom>
            <a:avLst/>
            <a:gdLst>
              <a:gd name="connsiteX0" fmla="*/ 2393693 w 4787386"/>
              <a:gd name="connsiteY0" fmla="*/ 0 h 571628"/>
              <a:gd name="connsiteX1" fmla="*/ 2394866 w 4787386"/>
              <a:gd name="connsiteY1" fmla="*/ 7 h 571628"/>
              <a:gd name="connsiteX2" fmla="*/ 2656609 w 4787386"/>
              <a:gd name="connsiteY2" fmla="*/ 1807 h 571628"/>
              <a:gd name="connsiteX3" fmla="*/ 2876106 w 4787386"/>
              <a:gd name="connsiteY3" fmla="*/ 5807 h 571628"/>
              <a:gd name="connsiteX4" fmla="*/ 4787386 w 4787386"/>
              <a:gd name="connsiteY4" fmla="*/ 285814 h 571628"/>
              <a:gd name="connsiteX5" fmla="*/ 2393693 w 4787386"/>
              <a:gd name="connsiteY5" fmla="*/ 571628 h 571628"/>
              <a:gd name="connsiteX6" fmla="*/ 0 w 4787386"/>
              <a:gd name="connsiteY6" fmla="*/ 285814 h 571628"/>
              <a:gd name="connsiteX7" fmla="*/ 1911280 w 4787386"/>
              <a:gd name="connsiteY7" fmla="*/ 5807 h 571628"/>
              <a:gd name="connsiteX8" fmla="*/ 2130778 w 4787386"/>
              <a:gd name="connsiteY8" fmla="*/ 1807 h 571628"/>
              <a:gd name="connsiteX9" fmla="*/ 2392504 w 4787386"/>
              <a:gd name="connsiteY9" fmla="*/ 7 h 571628"/>
              <a:gd name="connsiteX10" fmla="*/ 2393691 w 4787386"/>
              <a:gd name="connsiteY10" fmla="*/ 0 h 571628"/>
              <a:gd name="connsiteX11" fmla="*/ 2071244 w 4787386"/>
              <a:gd name="connsiteY11" fmla="*/ 3881 h 571628"/>
              <a:gd name="connsiteX12" fmla="*/ 793732 w 4787386"/>
              <a:gd name="connsiteY12" fmla="*/ 191040 h 571628"/>
              <a:gd name="connsiteX13" fmla="*/ 2393692 w 4787386"/>
              <a:gd name="connsiteY13" fmla="*/ 382080 h 571628"/>
              <a:gd name="connsiteX14" fmla="*/ 3993652 w 4787386"/>
              <a:gd name="connsiteY14" fmla="*/ 191040 h 571628"/>
              <a:gd name="connsiteX15" fmla="*/ 2716140 w 4787386"/>
              <a:gd name="connsiteY15" fmla="*/ 3881 h 571628"/>
              <a:gd name="connsiteX16" fmla="*/ 2393693 w 4787386"/>
              <a:gd name="connsiteY16" fmla="*/ 0 h 571628"/>
              <a:gd name="connsiteX17" fmla="*/ 2393693 w 4787386"/>
              <a:gd name="connsiteY17" fmla="*/ 0 h 57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87386" h="571628">
                <a:moveTo>
                  <a:pt x="2393693" y="0"/>
                </a:moveTo>
                <a:lnTo>
                  <a:pt x="2394866" y="7"/>
                </a:lnTo>
                <a:lnTo>
                  <a:pt x="2656609" y="1807"/>
                </a:lnTo>
                <a:lnTo>
                  <a:pt x="2876106" y="5807"/>
                </a:lnTo>
                <a:cubicBezTo>
                  <a:pt x="3966871" y="32458"/>
                  <a:pt x="4787386" y="147695"/>
                  <a:pt x="4787386" y="285814"/>
                </a:cubicBezTo>
                <a:cubicBezTo>
                  <a:pt x="4787386" y="443665"/>
                  <a:pt x="3715693" y="571628"/>
                  <a:pt x="2393693" y="571628"/>
                </a:cubicBezTo>
                <a:cubicBezTo>
                  <a:pt x="1071693" y="571628"/>
                  <a:pt x="0" y="443665"/>
                  <a:pt x="0" y="285814"/>
                </a:cubicBezTo>
                <a:cubicBezTo>
                  <a:pt x="0" y="147695"/>
                  <a:pt x="820515" y="32458"/>
                  <a:pt x="1911280" y="5807"/>
                </a:cubicBezTo>
                <a:lnTo>
                  <a:pt x="2130778" y="1807"/>
                </a:lnTo>
                <a:lnTo>
                  <a:pt x="2392504" y="7"/>
                </a:lnTo>
                <a:lnTo>
                  <a:pt x="2393691" y="0"/>
                </a:lnTo>
                <a:lnTo>
                  <a:pt x="2071244" y="3881"/>
                </a:lnTo>
                <a:cubicBezTo>
                  <a:pt x="1342169" y="21695"/>
                  <a:pt x="793732" y="98721"/>
                  <a:pt x="793732" y="191040"/>
                </a:cubicBezTo>
                <a:cubicBezTo>
                  <a:pt x="793732" y="296548"/>
                  <a:pt x="1510058" y="382080"/>
                  <a:pt x="2393692" y="382080"/>
                </a:cubicBezTo>
                <a:cubicBezTo>
                  <a:pt x="3277326" y="382080"/>
                  <a:pt x="3993652" y="296548"/>
                  <a:pt x="3993652" y="191040"/>
                </a:cubicBezTo>
                <a:cubicBezTo>
                  <a:pt x="3993652" y="98721"/>
                  <a:pt x="3445215" y="21695"/>
                  <a:pt x="2716140" y="3881"/>
                </a:cubicBezTo>
                <a:lnTo>
                  <a:pt x="2393693" y="0"/>
                </a:lnTo>
                <a:lnTo>
                  <a:pt x="2393693" y="0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0" name="任意多边形 79"/>
          <p:cNvSpPr/>
          <p:nvPr/>
        </p:nvSpPr>
        <p:spPr>
          <a:xfrm>
            <a:off x="6027459" y="5145869"/>
            <a:ext cx="309471" cy="2129"/>
          </a:xfrm>
          <a:custGeom>
            <a:avLst/>
            <a:gdLst>
              <a:gd name="connsiteX0" fmla="*/ 0 w 309471"/>
              <a:gd name="connsiteY0" fmla="*/ 0 h 2129"/>
              <a:gd name="connsiteX1" fmla="*/ 287935 w 309471"/>
              <a:gd name="connsiteY1" fmla="*/ 1736 h 2129"/>
              <a:gd name="connsiteX2" fmla="*/ 309471 w 309471"/>
              <a:gd name="connsiteY2" fmla="*/ 2129 h 2129"/>
              <a:gd name="connsiteX3" fmla="*/ 261745 w 309471"/>
              <a:gd name="connsiteY3" fmla="*/ 1800 h 2129"/>
              <a:gd name="connsiteX4" fmla="*/ 243570 w 309471"/>
              <a:gd name="connsiteY4" fmla="*/ 1469 h 2129"/>
              <a:gd name="connsiteX5" fmla="*/ 2 w 309471"/>
              <a:gd name="connsiteY5" fmla="*/ 0 h 2129"/>
              <a:gd name="connsiteX6" fmla="*/ 0 w 309471"/>
              <a:gd name="connsiteY6" fmla="*/ 0 h 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471" h="2129">
                <a:moveTo>
                  <a:pt x="0" y="0"/>
                </a:moveTo>
                <a:lnTo>
                  <a:pt x="287935" y="1736"/>
                </a:lnTo>
                <a:lnTo>
                  <a:pt x="309471" y="2129"/>
                </a:lnTo>
                <a:lnTo>
                  <a:pt x="261745" y="1800"/>
                </a:lnTo>
                <a:lnTo>
                  <a:pt x="243570" y="1469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1" name="任意多边形 80"/>
          <p:cNvSpPr/>
          <p:nvPr/>
        </p:nvSpPr>
        <p:spPr>
          <a:xfrm>
            <a:off x="6027466" y="5145869"/>
            <a:ext cx="309455" cy="2129"/>
          </a:xfrm>
          <a:custGeom>
            <a:avLst/>
            <a:gdLst>
              <a:gd name="connsiteX0" fmla="*/ 309454 w 309454"/>
              <a:gd name="connsiteY0" fmla="*/ 0 h 2129"/>
              <a:gd name="connsiteX1" fmla="*/ 309451 w 309454"/>
              <a:gd name="connsiteY1" fmla="*/ 0 h 2129"/>
              <a:gd name="connsiteX2" fmla="*/ 65899 w 309454"/>
              <a:gd name="connsiteY2" fmla="*/ 1469 h 2129"/>
              <a:gd name="connsiteX3" fmla="*/ 47725 w 309454"/>
              <a:gd name="connsiteY3" fmla="*/ 1800 h 2129"/>
              <a:gd name="connsiteX4" fmla="*/ 0 w 309454"/>
              <a:gd name="connsiteY4" fmla="*/ 2129 h 2129"/>
              <a:gd name="connsiteX5" fmla="*/ 21534 w 309454"/>
              <a:gd name="connsiteY5" fmla="*/ 1736 h 2129"/>
              <a:gd name="connsiteX6" fmla="*/ 309454 w 309454"/>
              <a:gd name="connsiteY6" fmla="*/ 0 h 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454" h="2129">
                <a:moveTo>
                  <a:pt x="309454" y="0"/>
                </a:moveTo>
                <a:lnTo>
                  <a:pt x="309451" y="0"/>
                </a:lnTo>
                <a:lnTo>
                  <a:pt x="65899" y="1469"/>
                </a:lnTo>
                <a:lnTo>
                  <a:pt x="47725" y="1800"/>
                </a:lnTo>
                <a:lnTo>
                  <a:pt x="0" y="2129"/>
                </a:lnTo>
                <a:lnTo>
                  <a:pt x="21534" y="1736"/>
                </a:lnTo>
                <a:lnTo>
                  <a:pt x="309454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2" name="任意多边形 81"/>
          <p:cNvSpPr/>
          <p:nvPr/>
        </p:nvSpPr>
        <p:spPr>
          <a:xfrm>
            <a:off x="6144843" y="5147997"/>
            <a:ext cx="74703" cy="1361"/>
          </a:xfrm>
          <a:custGeom>
            <a:avLst/>
            <a:gdLst>
              <a:gd name="connsiteX0" fmla="*/ 74703 w 74703"/>
              <a:gd name="connsiteY0" fmla="*/ 0 h 1361"/>
              <a:gd name="connsiteX1" fmla="*/ 0 w 74703"/>
              <a:gd name="connsiteY1" fmla="*/ 1361 h 1361"/>
              <a:gd name="connsiteX2" fmla="*/ 60948 w 74703"/>
              <a:gd name="connsiteY2" fmla="*/ 94 h 1361"/>
              <a:gd name="connsiteX3" fmla="*/ 74703 w 74703"/>
              <a:gd name="connsiteY3" fmla="*/ 0 h 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3" h="1361">
                <a:moveTo>
                  <a:pt x="74703" y="0"/>
                </a:moveTo>
                <a:lnTo>
                  <a:pt x="0" y="1361"/>
                </a:lnTo>
                <a:lnTo>
                  <a:pt x="60948" y="94"/>
                </a:lnTo>
                <a:lnTo>
                  <a:pt x="74703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3" name="任意多边形 82"/>
          <p:cNvSpPr/>
          <p:nvPr/>
        </p:nvSpPr>
        <p:spPr>
          <a:xfrm>
            <a:off x="6144852" y="5147995"/>
            <a:ext cx="74685" cy="1360"/>
          </a:xfrm>
          <a:custGeom>
            <a:avLst/>
            <a:gdLst>
              <a:gd name="connsiteX0" fmla="*/ 0 w 74685"/>
              <a:gd name="connsiteY0" fmla="*/ 0 h 1360"/>
              <a:gd name="connsiteX1" fmla="*/ 13751 w 74685"/>
              <a:gd name="connsiteY1" fmla="*/ 94 h 1360"/>
              <a:gd name="connsiteX2" fmla="*/ 74685 w 74685"/>
              <a:gd name="connsiteY2" fmla="*/ 1360 h 1360"/>
              <a:gd name="connsiteX3" fmla="*/ 0 w 74685"/>
              <a:gd name="connsiteY3" fmla="*/ 0 h 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85" h="1360">
                <a:moveTo>
                  <a:pt x="0" y="0"/>
                </a:moveTo>
                <a:lnTo>
                  <a:pt x="13751" y="94"/>
                </a:lnTo>
                <a:lnTo>
                  <a:pt x="74685" y="1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任意多边形 83"/>
          <p:cNvSpPr/>
          <p:nvPr/>
        </p:nvSpPr>
        <p:spPr>
          <a:xfrm>
            <a:off x="6066113" y="5149357"/>
            <a:ext cx="232160" cy="4825"/>
          </a:xfrm>
          <a:custGeom>
            <a:avLst/>
            <a:gdLst>
              <a:gd name="connsiteX0" fmla="*/ 0 w 232160"/>
              <a:gd name="connsiteY0" fmla="*/ 0 h 4825"/>
              <a:gd name="connsiteX1" fmla="*/ 184534 w 232160"/>
              <a:gd name="connsiteY1" fmla="*/ 3363 h 4825"/>
              <a:gd name="connsiteX2" fmla="*/ 232160 w 232160"/>
              <a:gd name="connsiteY2" fmla="*/ 4825 h 4825"/>
              <a:gd name="connsiteX3" fmla="*/ 0 w 232160"/>
              <a:gd name="connsiteY3" fmla="*/ 0 h 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60" h="4825">
                <a:moveTo>
                  <a:pt x="0" y="0"/>
                </a:moveTo>
                <a:lnTo>
                  <a:pt x="184534" y="3363"/>
                </a:lnTo>
                <a:lnTo>
                  <a:pt x="232160" y="48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5" name="任意多边形 84"/>
          <p:cNvSpPr/>
          <p:nvPr/>
        </p:nvSpPr>
        <p:spPr>
          <a:xfrm>
            <a:off x="6066125" y="5149356"/>
            <a:ext cx="232139" cy="4824"/>
          </a:xfrm>
          <a:custGeom>
            <a:avLst/>
            <a:gdLst>
              <a:gd name="connsiteX0" fmla="*/ 232139 w 232139"/>
              <a:gd name="connsiteY0" fmla="*/ 0 h 4824"/>
              <a:gd name="connsiteX1" fmla="*/ 0 w 232139"/>
              <a:gd name="connsiteY1" fmla="*/ 4824 h 4824"/>
              <a:gd name="connsiteX2" fmla="*/ 47621 w 232139"/>
              <a:gd name="connsiteY2" fmla="*/ 3362 h 4824"/>
              <a:gd name="connsiteX3" fmla="*/ 232139 w 232139"/>
              <a:gd name="connsiteY3" fmla="*/ 0 h 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39" h="4824">
                <a:moveTo>
                  <a:pt x="232139" y="0"/>
                </a:moveTo>
                <a:lnTo>
                  <a:pt x="0" y="4824"/>
                </a:lnTo>
                <a:lnTo>
                  <a:pt x="47621" y="3362"/>
                </a:lnTo>
                <a:lnTo>
                  <a:pt x="232139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6" name="任意多边形 85"/>
          <p:cNvSpPr/>
          <p:nvPr/>
        </p:nvSpPr>
        <p:spPr>
          <a:xfrm>
            <a:off x="6146021" y="5154181"/>
            <a:ext cx="72347" cy="2223"/>
          </a:xfrm>
          <a:custGeom>
            <a:avLst/>
            <a:gdLst>
              <a:gd name="connsiteX0" fmla="*/ 72347 w 72347"/>
              <a:gd name="connsiteY0" fmla="*/ 0 h 2222"/>
              <a:gd name="connsiteX1" fmla="*/ 0 w 72347"/>
              <a:gd name="connsiteY1" fmla="*/ 2222 h 2222"/>
              <a:gd name="connsiteX2" fmla="*/ 50411 w 72347"/>
              <a:gd name="connsiteY2" fmla="*/ 456 h 2222"/>
              <a:gd name="connsiteX3" fmla="*/ 72347 w 72347"/>
              <a:gd name="connsiteY3" fmla="*/ 0 h 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7" h="2222">
                <a:moveTo>
                  <a:pt x="72347" y="0"/>
                </a:moveTo>
                <a:lnTo>
                  <a:pt x="0" y="2222"/>
                </a:lnTo>
                <a:lnTo>
                  <a:pt x="50411" y="456"/>
                </a:lnTo>
                <a:lnTo>
                  <a:pt x="72347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7" name="任意多边形 86"/>
          <p:cNvSpPr/>
          <p:nvPr/>
        </p:nvSpPr>
        <p:spPr>
          <a:xfrm>
            <a:off x="6146030" y="5154182"/>
            <a:ext cx="72327" cy="2221"/>
          </a:xfrm>
          <a:custGeom>
            <a:avLst/>
            <a:gdLst>
              <a:gd name="connsiteX0" fmla="*/ 0 w 72326"/>
              <a:gd name="connsiteY0" fmla="*/ 0 h 2221"/>
              <a:gd name="connsiteX1" fmla="*/ 21929 w 72326"/>
              <a:gd name="connsiteY1" fmla="*/ 456 h 2221"/>
              <a:gd name="connsiteX2" fmla="*/ 72326 w 72326"/>
              <a:gd name="connsiteY2" fmla="*/ 2221 h 2221"/>
              <a:gd name="connsiteX3" fmla="*/ 0 w 72326"/>
              <a:gd name="connsiteY3" fmla="*/ 0 h 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26" h="2221">
                <a:moveTo>
                  <a:pt x="0" y="0"/>
                </a:moveTo>
                <a:lnTo>
                  <a:pt x="21929" y="456"/>
                </a:lnTo>
                <a:lnTo>
                  <a:pt x="72326" y="222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8" name="任意多边形 87"/>
          <p:cNvSpPr/>
          <p:nvPr/>
        </p:nvSpPr>
        <p:spPr>
          <a:xfrm>
            <a:off x="6069129" y="5156403"/>
            <a:ext cx="226131" cy="7919"/>
          </a:xfrm>
          <a:custGeom>
            <a:avLst/>
            <a:gdLst>
              <a:gd name="connsiteX0" fmla="*/ 0 w 226131"/>
              <a:gd name="connsiteY0" fmla="*/ 0 h 7919"/>
              <a:gd name="connsiteX1" fmla="*/ 151031 w 226131"/>
              <a:gd name="connsiteY1" fmla="*/ 4637 h 7919"/>
              <a:gd name="connsiteX2" fmla="*/ 226131 w 226131"/>
              <a:gd name="connsiteY2" fmla="*/ 7919 h 7919"/>
              <a:gd name="connsiteX3" fmla="*/ 0 w 226131"/>
              <a:gd name="connsiteY3" fmla="*/ 0 h 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1" h="7919">
                <a:moveTo>
                  <a:pt x="0" y="0"/>
                </a:moveTo>
                <a:lnTo>
                  <a:pt x="151031" y="4637"/>
                </a:lnTo>
                <a:lnTo>
                  <a:pt x="226131" y="79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9" name="任意多边形 88"/>
          <p:cNvSpPr/>
          <p:nvPr/>
        </p:nvSpPr>
        <p:spPr>
          <a:xfrm>
            <a:off x="6069140" y="5156402"/>
            <a:ext cx="226107" cy="7919"/>
          </a:xfrm>
          <a:custGeom>
            <a:avLst/>
            <a:gdLst>
              <a:gd name="connsiteX0" fmla="*/ 226106 w 226106"/>
              <a:gd name="connsiteY0" fmla="*/ 0 h 7918"/>
              <a:gd name="connsiteX1" fmla="*/ 0 w 226106"/>
              <a:gd name="connsiteY1" fmla="*/ 7918 h 7918"/>
              <a:gd name="connsiteX2" fmla="*/ 75091 w 226106"/>
              <a:gd name="connsiteY2" fmla="*/ 4636 h 7918"/>
              <a:gd name="connsiteX3" fmla="*/ 226106 w 226106"/>
              <a:gd name="connsiteY3" fmla="*/ 0 h 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06" h="7918">
                <a:moveTo>
                  <a:pt x="226106" y="0"/>
                </a:moveTo>
                <a:lnTo>
                  <a:pt x="0" y="7918"/>
                </a:lnTo>
                <a:lnTo>
                  <a:pt x="75091" y="4636"/>
                </a:lnTo>
                <a:lnTo>
                  <a:pt x="226106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0" name="任意多边形 89"/>
          <p:cNvSpPr/>
          <p:nvPr/>
        </p:nvSpPr>
        <p:spPr>
          <a:xfrm>
            <a:off x="6148959" y="5164320"/>
            <a:ext cx="66468" cy="2904"/>
          </a:xfrm>
          <a:custGeom>
            <a:avLst/>
            <a:gdLst>
              <a:gd name="connsiteX0" fmla="*/ 66468 w 66468"/>
              <a:gd name="connsiteY0" fmla="*/ 0 h 2904"/>
              <a:gd name="connsiteX1" fmla="*/ 0 w 66468"/>
              <a:gd name="connsiteY1" fmla="*/ 2904 h 2904"/>
              <a:gd name="connsiteX2" fmla="*/ 38928 w 66468"/>
              <a:gd name="connsiteY2" fmla="*/ 964 h 2904"/>
              <a:gd name="connsiteX3" fmla="*/ 66468 w 66468"/>
              <a:gd name="connsiteY3" fmla="*/ 0 h 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68" h="2904">
                <a:moveTo>
                  <a:pt x="66468" y="0"/>
                </a:moveTo>
                <a:lnTo>
                  <a:pt x="0" y="2904"/>
                </a:lnTo>
                <a:lnTo>
                  <a:pt x="38928" y="964"/>
                </a:lnTo>
                <a:lnTo>
                  <a:pt x="66468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6148973" y="5164320"/>
            <a:ext cx="66443" cy="2904"/>
          </a:xfrm>
          <a:custGeom>
            <a:avLst/>
            <a:gdLst>
              <a:gd name="connsiteX0" fmla="*/ 0 w 66443"/>
              <a:gd name="connsiteY0" fmla="*/ 0 h 2904"/>
              <a:gd name="connsiteX1" fmla="*/ 27529 w 66443"/>
              <a:gd name="connsiteY1" fmla="*/ 964 h 2904"/>
              <a:gd name="connsiteX2" fmla="*/ 66443 w 66443"/>
              <a:gd name="connsiteY2" fmla="*/ 2904 h 2904"/>
              <a:gd name="connsiteX3" fmla="*/ 0 w 66443"/>
              <a:gd name="connsiteY3" fmla="*/ 0 h 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43" h="2904">
                <a:moveTo>
                  <a:pt x="0" y="0"/>
                </a:moveTo>
                <a:lnTo>
                  <a:pt x="27529" y="964"/>
                </a:lnTo>
                <a:lnTo>
                  <a:pt x="66443" y="29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2" name="任意多边形 91"/>
          <p:cNvSpPr/>
          <p:nvPr/>
        </p:nvSpPr>
        <p:spPr>
          <a:xfrm>
            <a:off x="6075791" y="5167225"/>
            <a:ext cx="212804" cy="10607"/>
          </a:xfrm>
          <a:custGeom>
            <a:avLst/>
            <a:gdLst>
              <a:gd name="connsiteX0" fmla="*/ 0 w 212804"/>
              <a:gd name="connsiteY0" fmla="*/ 0 h 10606"/>
              <a:gd name="connsiteX1" fmla="*/ 118245 w 212804"/>
              <a:gd name="connsiteY1" fmla="*/ 5167 h 10606"/>
              <a:gd name="connsiteX2" fmla="*/ 212804 w 212804"/>
              <a:gd name="connsiteY2" fmla="*/ 10606 h 10606"/>
              <a:gd name="connsiteX3" fmla="*/ 0 w 212804"/>
              <a:gd name="connsiteY3" fmla="*/ 0 h 1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04" h="10606">
                <a:moveTo>
                  <a:pt x="0" y="0"/>
                </a:moveTo>
                <a:lnTo>
                  <a:pt x="118245" y="5167"/>
                </a:lnTo>
                <a:lnTo>
                  <a:pt x="212804" y="106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3" name="任意多边形 92"/>
          <p:cNvSpPr/>
          <p:nvPr/>
        </p:nvSpPr>
        <p:spPr>
          <a:xfrm>
            <a:off x="6075806" y="5167225"/>
            <a:ext cx="212775" cy="10607"/>
          </a:xfrm>
          <a:custGeom>
            <a:avLst/>
            <a:gdLst>
              <a:gd name="connsiteX0" fmla="*/ 212774 w 212774"/>
              <a:gd name="connsiteY0" fmla="*/ 0 h 10606"/>
              <a:gd name="connsiteX1" fmla="*/ 0 w 212774"/>
              <a:gd name="connsiteY1" fmla="*/ 10606 h 10606"/>
              <a:gd name="connsiteX2" fmla="*/ 94545 w 212774"/>
              <a:gd name="connsiteY2" fmla="*/ 5167 h 10606"/>
              <a:gd name="connsiteX3" fmla="*/ 212774 w 212774"/>
              <a:gd name="connsiteY3" fmla="*/ 0 h 1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74" h="10606">
                <a:moveTo>
                  <a:pt x="212774" y="0"/>
                </a:moveTo>
                <a:lnTo>
                  <a:pt x="0" y="10606"/>
                </a:lnTo>
                <a:lnTo>
                  <a:pt x="94545" y="5167"/>
                </a:lnTo>
                <a:lnTo>
                  <a:pt x="212774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4" name="任意多边形 93"/>
          <p:cNvSpPr/>
          <p:nvPr/>
        </p:nvSpPr>
        <p:spPr>
          <a:xfrm>
            <a:off x="6143390" y="5177831"/>
            <a:ext cx="77609" cy="4464"/>
          </a:xfrm>
          <a:custGeom>
            <a:avLst/>
            <a:gdLst>
              <a:gd name="connsiteX0" fmla="*/ 77609 w 77609"/>
              <a:gd name="connsiteY0" fmla="*/ 0 h 4464"/>
              <a:gd name="connsiteX1" fmla="*/ 0 w 77609"/>
              <a:gd name="connsiteY1" fmla="*/ 4464 h 4464"/>
              <a:gd name="connsiteX2" fmla="*/ 37813 w 77609"/>
              <a:gd name="connsiteY2" fmla="*/ 1983 h 4464"/>
              <a:gd name="connsiteX3" fmla="*/ 77609 w 77609"/>
              <a:gd name="connsiteY3" fmla="*/ 0 h 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09" h="4464">
                <a:moveTo>
                  <a:pt x="77609" y="0"/>
                </a:moveTo>
                <a:lnTo>
                  <a:pt x="0" y="4464"/>
                </a:lnTo>
                <a:lnTo>
                  <a:pt x="37813" y="1983"/>
                </a:lnTo>
                <a:lnTo>
                  <a:pt x="77609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任意多边形 94"/>
          <p:cNvSpPr/>
          <p:nvPr/>
        </p:nvSpPr>
        <p:spPr>
          <a:xfrm>
            <a:off x="6143405" y="5177833"/>
            <a:ext cx="77579" cy="4463"/>
          </a:xfrm>
          <a:custGeom>
            <a:avLst/>
            <a:gdLst>
              <a:gd name="connsiteX0" fmla="*/ 0 w 77579"/>
              <a:gd name="connsiteY0" fmla="*/ 0 h 4463"/>
              <a:gd name="connsiteX1" fmla="*/ 39780 w 77579"/>
              <a:gd name="connsiteY1" fmla="*/ 1983 h 4463"/>
              <a:gd name="connsiteX2" fmla="*/ 77579 w 77579"/>
              <a:gd name="connsiteY2" fmla="*/ 4463 h 4463"/>
              <a:gd name="connsiteX3" fmla="*/ 0 w 77579"/>
              <a:gd name="connsiteY3" fmla="*/ 0 h 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9" h="4463">
                <a:moveTo>
                  <a:pt x="0" y="0"/>
                </a:moveTo>
                <a:lnTo>
                  <a:pt x="39780" y="1983"/>
                </a:lnTo>
                <a:lnTo>
                  <a:pt x="77579" y="44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6" name="任意多边形 95"/>
          <p:cNvSpPr/>
          <p:nvPr/>
        </p:nvSpPr>
        <p:spPr>
          <a:xfrm>
            <a:off x="6100932" y="5182294"/>
            <a:ext cx="162525" cy="10663"/>
          </a:xfrm>
          <a:custGeom>
            <a:avLst/>
            <a:gdLst>
              <a:gd name="connsiteX0" fmla="*/ 0 w 162525"/>
              <a:gd name="connsiteY0" fmla="*/ 0 h 10662"/>
              <a:gd name="connsiteX1" fmla="*/ 75035 w 162525"/>
              <a:gd name="connsiteY1" fmla="*/ 4316 h 10662"/>
              <a:gd name="connsiteX2" fmla="*/ 162525 w 162525"/>
              <a:gd name="connsiteY2" fmla="*/ 10662 h 10662"/>
              <a:gd name="connsiteX3" fmla="*/ 0 w 162525"/>
              <a:gd name="connsiteY3" fmla="*/ 0 h 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25" h="10662">
                <a:moveTo>
                  <a:pt x="0" y="0"/>
                </a:moveTo>
                <a:lnTo>
                  <a:pt x="75035" y="4316"/>
                </a:lnTo>
                <a:lnTo>
                  <a:pt x="162525" y="106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任意多边形 96"/>
          <p:cNvSpPr/>
          <p:nvPr/>
        </p:nvSpPr>
        <p:spPr>
          <a:xfrm>
            <a:off x="6100948" y="5182295"/>
            <a:ext cx="162491" cy="10660"/>
          </a:xfrm>
          <a:custGeom>
            <a:avLst/>
            <a:gdLst>
              <a:gd name="connsiteX0" fmla="*/ 162490 w 162490"/>
              <a:gd name="connsiteY0" fmla="*/ 0 h 10660"/>
              <a:gd name="connsiteX1" fmla="*/ 0 w 162490"/>
              <a:gd name="connsiteY1" fmla="*/ 10660 h 10660"/>
              <a:gd name="connsiteX2" fmla="*/ 87471 w 162490"/>
              <a:gd name="connsiteY2" fmla="*/ 4315 h 10660"/>
              <a:gd name="connsiteX3" fmla="*/ 162490 w 162490"/>
              <a:gd name="connsiteY3" fmla="*/ 0 h 1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490" h="10660">
                <a:moveTo>
                  <a:pt x="162490" y="0"/>
                </a:moveTo>
                <a:lnTo>
                  <a:pt x="0" y="10660"/>
                </a:lnTo>
                <a:lnTo>
                  <a:pt x="87471" y="4315"/>
                </a:lnTo>
                <a:lnTo>
                  <a:pt x="16249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6117495" y="5192953"/>
            <a:ext cx="129399" cy="9387"/>
          </a:xfrm>
          <a:custGeom>
            <a:avLst/>
            <a:gdLst>
              <a:gd name="connsiteX0" fmla="*/ 129399 w 129399"/>
              <a:gd name="connsiteY0" fmla="*/ 0 h 9386"/>
              <a:gd name="connsiteX1" fmla="*/ 0 w 129399"/>
              <a:gd name="connsiteY1" fmla="*/ 9386 h 9386"/>
              <a:gd name="connsiteX2" fmla="*/ 52360 w 129399"/>
              <a:gd name="connsiteY2" fmla="*/ 5054 h 9386"/>
              <a:gd name="connsiteX3" fmla="*/ 129399 w 129399"/>
              <a:gd name="connsiteY3" fmla="*/ 0 h 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99" h="9386">
                <a:moveTo>
                  <a:pt x="129399" y="0"/>
                </a:moveTo>
                <a:lnTo>
                  <a:pt x="0" y="9386"/>
                </a:lnTo>
                <a:lnTo>
                  <a:pt x="52360" y="5054"/>
                </a:lnTo>
                <a:lnTo>
                  <a:pt x="129399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9" name="任意多边形 98"/>
          <p:cNvSpPr/>
          <p:nvPr/>
        </p:nvSpPr>
        <p:spPr>
          <a:xfrm>
            <a:off x="6117511" y="5192955"/>
            <a:ext cx="129364" cy="9384"/>
          </a:xfrm>
          <a:custGeom>
            <a:avLst/>
            <a:gdLst>
              <a:gd name="connsiteX0" fmla="*/ 0 w 129364"/>
              <a:gd name="connsiteY0" fmla="*/ 0 h 9384"/>
              <a:gd name="connsiteX1" fmla="*/ 77018 w 129364"/>
              <a:gd name="connsiteY1" fmla="*/ 5053 h 9384"/>
              <a:gd name="connsiteX2" fmla="*/ 129364 w 129364"/>
              <a:gd name="connsiteY2" fmla="*/ 9384 h 9384"/>
              <a:gd name="connsiteX3" fmla="*/ 0 w 129364"/>
              <a:gd name="connsiteY3" fmla="*/ 0 h 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64" h="9384">
                <a:moveTo>
                  <a:pt x="0" y="0"/>
                </a:moveTo>
                <a:lnTo>
                  <a:pt x="77018" y="5053"/>
                </a:lnTo>
                <a:lnTo>
                  <a:pt x="129364" y="93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0" name="任意多边形 99"/>
          <p:cNvSpPr/>
          <p:nvPr/>
        </p:nvSpPr>
        <p:spPr>
          <a:xfrm>
            <a:off x="6161379" y="5202339"/>
            <a:ext cx="41631" cy="3444"/>
          </a:xfrm>
          <a:custGeom>
            <a:avLst/>
            <a:gdLst>
              <a:gd name="connsiteX0" fmla="*/ 0 w 41631"/>
              <a:gd name="connsiteY0" fmla="*/ 0 h 3444"/>
              <a:gd name="connsiteX1" fmla="*/ 16283 w 41631"/>
              <a:gd name="connsiteY1" fmla="*/ 1181 h 3444"/>
              <a:gd name="connsiteX2" fmla="*/ 41631 w 41631"/>
              <a:gd name="connsiteY2" fmla="*/ 3444 h 3444"/>
              <a:gd name="connsiteX3" fmla="*/ 0 w 41631"/>
              <a:gd name="connsiteY3" fmla="*/ 0 h 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31" h="3444">
                <a:moveTo>
                  <a:pt x="0" y="0"/>
                </a:moveTo>
                <a:lnTo>
                  <a:pt x="16283" y="1181"/>
                </a:lnTo>
                <a:lnTo>
                  <a:pt x="41631" y="34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6161400" y="5202342"/>
            <a:ext cx="41589" cy="3441"/>
          </a:xfrm>
          <a:custGeom>
            <a:avLst/>
            <a:gdLst>
              <a:gd name="connsiteX0" fmla="*/ 41589 w 41589"/>
              <a:gd name="connsiteY0" fmla="*/ 0 h 3441"/>
              <a:gd name="connsiteX1" fmla="*/ 0 w 41589"/>
              <a:gd name="connsiteY1" fmla="*/ 3441 h 3441"/>
              <a:gd name="connsiteX2" fmla="*/ 25322 w 41589"/>
              <a:gd name="connsiteY2" fmla="*/ 1180 h 3441"/>
              <a:gd name="connsiteX3" fmla="*/ 41589 w 41589"/>
              <a:gd name="connsiteY3" fmla="*/ 0 h 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89" h="3441">
                <a:moveTo>
                  <a:pt x="41589" y="0"/>
                </a:moveTo>
                <a:lnTo>
                  <a:pt x="0" y="3441"/>
                </a:lnTo>
                <a:lnTo>
                  <a:pt x="25322" y="1180"/>
                </a:lnTo>
                <a:lnTo>
                  <a:pt x="41589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2" name="任意多边形 101"/>
          <p:cNvSpPr/>
          <p:nvPr/>
        </p:nvSpPr>
        <p:spPr>
          <a:xfrm>
            <a:off x="3009458" y="5205782"/>
            <a:ext cx="6345471" cy="804249"/>
          </a:xfrm>
          <a:custGeom>
            <a:avLst/>
            <a:gdLst>
              <a:gd name="connsiteX0" fmla="*/ 1566472 w 6345470"/>
              <a:gd name="connsiteY0" fmla="*/ 0 h 804249"/>
              <a:gd name="connsiteX1" fmla="*/ 1374115 w 6345470"/>
              <a:gd name="connsiteY1" fmla="*/ 17175 h 804249"/>
              <a:gd name="connsiteX2" fmla="*/ 345129 w 6345470"/>
              <a:gd name="connsiteY2" fmla="*/ 277703 h 804249"/>
              <a:gd name="connsiteX3" fmla="*/ 3172736 w 6345470"/>
              <a:gd name="connsiteY3" fmla="*/ 615328 h 804249"/>
              <a:gd name="connsiteX4" fmla="*/ 6000343 w 6345470"/>
              <a:gd name="connsiteY4" fmla="*/ 277703 h 804249"/>
              <a:gd name="connsiteX5" fmla="*/ 4971357 w 6345470"/>
              <a:gd name="connsiteY5" fmla="*/ 17175 h 804249"/>
              <a:gd name="connsiteX6" fmla="*/ 4779026 w 6345470"/>
              <a:gd name="connsiteY6" fmla="*/ 2 h 804249"/>
              <a:gd name="connsiteX7" fmla="*/ 4946641 w 6345470"/>
              <a:gd name="connsiteY7" fmla="*/ 13870 h 804249"/>
              <a:gd name="connsiteX8" fmla="*/ 6345470 w 6345470"/>
              <a:gd name="connsiteY8" fmla="*/ 372163 h 804249"/>
              <a:gd name="connsiteX9" fmla="*/ 3172735 w 6345470"/>
              <a:gd name="connsiteY9" fmla="*/ 804249 h 804249"/>
              <a:gd name="connsiteX10" fmla="*/ 0 w 6345470"/>
              <a:gd name="connsiteY10" fmla="*/ 372163 h 804249"/>
              <a:gd name="connsiteX11" fmla="*/ 1398829 w 6345470"/>
              <a:gd name="connsiteY11" fmla="*/ 13870 h 804249"/>
              <a:gd name="connsiteX12" fmla="*/ 1566472 w 6345470"/>
              <a:gd name="connsiteY12" fmla="*/ 0 h 80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45470" h="804249">
                <a:moveTo>
                  <a:pt x="1566472" y="0"/>
                </a:moveTo>
                <a:lnTo>
                  <a:pt x="1374115" y="17175"/>
                </a:lnTo>
                <a:cubicBezTo>
                  <a:pt x="745687" y="79101"/>
                  <a:pt x="345129" y="172817"/>
                  <a:pt x="345129" y="277703"/>
                </a:cubicBezTo>
                <a:cubicBezTo>
                  <a:pt x="345129" y="464168"/>
                  <a:pt x="1611092" y="615328"/>
                  <a:pt x="3172736" y="615328"/>
                </a:cubicBezTo>
                <a:cubicBezTo>
                  <a:pt x="4734380" y="615328"/>
                  <a:pt x="6000343" y="464168"/>
                  <a:pt x="6000343" y="277703"/>
                </a:cubicBezTo>
                <a:cubicBezTo>
                  <a:pt x="6000343" y="172817"/>
                  <a:pt x="5599785" y="79101"/>
                  <a:pt x="4971357" y="17175"/>
                </a:cubicBezTo>
                <a:lnTo>
                  <a:pt x="4779026" y="2"/>
                </a:lnTo>
                <a:lnTo>
                  <a:pt x="4946641" y="13870"/>
                </a:lnTo>
                <a:cubicBezTo>
                  <a:pt x="5790594" y="91519"/>
                  <a:pt x="6345470" y="223016"/>
                  <a:pt x="6345470" y="372163"/>
                </a:cubicBezTo>
                <a:cubicBezTo>
                  <a:pt x="6345470" y="610798"/>
                  <a:pt x="4924988" y="804249"/>
                  <a:pt x="3172735" y="804249"/>
                </a:cubicBezTo>
                <a:cubicBezTo>
                  <a:pt x="1420482" y="804249"/>
                  <a:pt x="0" y="610798"/>
                  <a:pt x="0" y="372163"/>
                </a:cubicBezTo>
                <a:cubicBezTo>
                  <a:pt x="0" y="223016"/>
                  <a:pt x="554876" y="91519"/>
                  <a:pt x="1398829" y="13870"/>
                </a:cubicBezTo>
                <a:lnTo>
                  <a:pt x="1566472" y="0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3223288" y="3871742"/>
            <a:ext cx="0" cy="169164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/>
          <p:cNvSpPr/>
          <p:nvPr/>
        </p:nvSpPr>
        <p:spPr>
          <a:xfrm>
            <a:off x="1936206" y="2533688"/>
            <a:ext cx="33976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DETECT FACES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V="1">
            <a:off x="8679207" y="4659532"/>
            <a:ext cx="0" cy="81078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V="1">
            <a:off x="7340431" y="2863507"/>
            <a:ext cx="0" cy="27280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6541693" y="2173846"/>
            <a:ext cx="1912748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HOG / CNN</a:t>
            </a:r>
          </a:p>
        </p:txBody>
      </p:sp>
      <p:sp>
        <p:nvSpPr>
          <p:cNvPr id="111" name="矩形 110"/>
          <p:cNvSpPr/>
          <p:nvPr/>
        </p:nvSpPr>
        <p:spPr>
          <a:xfrm>
            <a:off x="5930183" y="1684278"/>
            <a:ext cx="3149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IDENTIFY FACES I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上箭头 43"/>
          <p:cNvSpPr/>
          <p:nvPr/>
        </p:nvSpPr>
        <p:spPr>
          <a:xfrm>
            <a:off x="6376317" y="3610223"/>
            <a:ext cx="422655" cy="1925032"/>
          </a:xfrm>
          <a:prstGeom prst="upArrow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52000"/>
                </a:schemeClr>
              </a:gs>
              <a:gs pos="92000">
                <a:schemeClr val="tx1">
                  <a:lumMod val="85000"/>
                  <a:lumOff val="15000"/>
                  <a:alpha val="0"/>
                </a:schemeClr>
              </a:gs>
              <a:gs pos="80000">
                <a:schemeClr val="tx1">
                  <a:lumMod val="85000"/>
                  <a:lumOff val="15000"/>
                  <a:alpha val="52000"/>
                </a:schemeClr>
              </a:gs>
            </a:gsLst>
            <a:lin ang="5400000" scaled="0"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上箭头 45"/>
          <p:cNvSpPr/>
          <p:nvPr/>
        </p:nvSpPr>
        <p:spPr>
          <a:xfrm>
            <a:off x="5505455" y="4245900"/>
            <a:ext cx="424728" cy="1266625"/>
          </a:xfrm>
          <a:prstGeom prst="upArrow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52000"/>
                </a:schemeClr>
              </a:gs>
              <a:gs pos="92000">
                <a:schemeClr val="tx1">
                  <a:lumMod val="85000"/>
                  <a:lumOff val="15000"/>
                  <a:alpha val="0"/>
                </a:schemeClr>
              </a:gs>
              <a:gs pos="80000">
                <a:schemeClr val="tx1">
                  <a:lumMod val="85000"/>
                  <a:lumOff val="15000"/>
                  <a:alpha val="52000"/>
                </a:schemeClr>
              </a:gs>
            </a:gsLst>
            <a:lin ang="5400000" scaled="0"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上箭头 46"/>
          <p:cNvSpPr/>
          <p:nvPr/>
        </p:nvSpPr>
        <p:spPr>
          <a:xfrm>
            <a:off x="5703893" y="2895072"/>
            <a:ext cx="956603" cy="2852781"/>
          </a:xfrm>
          <a:prstGeom prst="upArrow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92000">
                <a:schemeClr val="tx1">
                  <a:lumMod val="85000"/>
                  <a:lumOff val="15000"/>
                  <a:alpha val="0"/>
                </a:schemeClr>
              </a:gs>
              <a:gs pos="8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80A75C8A-70C3-448D-BE75-BBE3A2AEE0DD}"/>
              </a:ext>
            </a:extLst>
          </p:cNvPr>
          <p:cNvSpPr/>
          <p:nvPr/>
        </p:nvSpPr>
        <p:spPr>
          <a:xfrm>
            <a:off x="2288138" y="2968729"/>
            <a:ext cx="3000724" cy="775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HAAR cascades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人脸特征分类器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1B9DCBF3-A161-49FE-97FA-6E6205E20B05}"/>
              </a:ext>
            </a:extLst>
          </p:cNvPr>
          <p:cNvSpPr/>
          <p:nvPr/>
        </p:nvSpPr>
        <p:spPr>
          <a:xfrm>
            <a:off x="7435022" y="3423954"/>
            <a:ext cx="31495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IDENTIFY FACES II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F3622805-9ACC-4129-B305-17CDE46548C7}"/>
              </a:ext>
            </a:extLst>
          </p:cNvPr>
          <p:cNvSpPr/>
          <p:nvPr/>
        </p:nvSpPr>
        <p:spPr>
          <a:xfrm>
            <a:off x="8020367" y="3980669"/>
            <a:ext cx="1912748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HOG / CNN</a:t>
            </a:r>
          </a:p>
        </p:txBody>
      </p:sp>
    </p:spTree>
    <p:extLst>
      <p:ext uri="{BB962C8B-B14F-4D97-AF65-F5344CB8AC3E}">
        <p14:creationId xmlns:p14="http://schemas.microsoft.com/office/powerpoint/2010/main" val="39825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EB574721-0289-4E70-AF43-AEAAE3903634}"/>
              </a:ext>
            </a:extLst>
          </p:cNvPr>
          <p:cNvSpPr/>
          <p:nvPr/>
        </p:nvSpPr>
        <p:spPr>
          <a:xfrm>
            <a:off x="1428840" y="1459100"/>
            <a:ext cx="33976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DETECT FACES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29B4D79D-D210-40F4-90DC-76B2D6646CC6}"/>
              </a:ext>
            </a:extLst>
          </p:cNvPr>
          <p:cNvSpPr txBox="1"/>
          <p:nvPr/>
        </p:nvSpPr>
        <p:spPr>
          <a:xfrm>
            <a:off x="606584" y="2313333"/>
            <a:ext cx="76088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###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初始化</a:t>
            </a:r>
            <a:r>
              <a:rPr lang="zh-CN" altLang="en-US" sz="2000" dirty="0"/>
              <a:t> </a:t>
            </a:r>
            <a:r>
              <a:rPr lang="en-US" altLang="zh-CN" sz="2000" dirty="0"/>
              <a:t>###</a:t>
            </a:r>
          </a:p>
          <a:p>
            <a:r>
              <a:rPr lang="fr-FR" altLang="zh-CN" sz="2000" dirty="0"/>
              <a:t>import cv2</a:t>
            </a:r>
          </a:p>
          <a:p>
            <a:r>
              <a:rPr lang="fr-FR" altLang="zh-CN" sz="2000" dirty="0"/>
              <a:t>import imutils</a:t>
            </a:r>
          </a:p>
          <a:p>
            <a:r>
              <a:rPr lang="fr-FR" altLang="zh-CN" sz="2000" dirty="0"/>
              <a:t>import serial.tools.list_ports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plist</a:t>
            </a:r>
            <a:r>
              <a:rPr lang="en-US" altLang="zh-CN" sz="2000" dirty="0"/>
              <a:t> = list(</a:t>
            </a:r>
            <a:r>
              <a:rPr lang="en-US" altLang="zh-CN" sz="2000" dirty="0" err="1"/>
              <a:t>serial.tools.list_ports.comports</a:t>
            </a:r>
            <a:r>
              <a:rPr lang="en-US" altLang="zh-CN" sz="2000" dirty="0"/>
              <a:t>())</a:t>
            </a:r>
          </a:p>
          <a:p>
            <a:r>
              <a:rPr lang="en-US" altLang="zh-CN" sz="2000" dirty="0"/>
              <a:t>ser = </a:t>
            </a:r>
            <a:r>
              <a:rPr lang="en-US" altLang="zh-CN" sz="2000" dirty="0" err="1"/>
              <a:t>serial.Serial</a:t>
            </a:r>
            <a:r>
              <a:rPr lang="en-US" altLang="zh-CN" sz="2000" dirty="0"/>
              <a:t>('COM4', 9600)</a:t>
            </a:r>
          </a:p>
          <a:p>
            <a:endParaRPr lang="en-US" altLang="zh-CN" sz="2000" dirty="0"/>
          </a:p>
          <a:p>
            <a:r>
              <a:rPr lang="en-US" altLang="zh-CN" sz="2000" dirty="0"/>
              <a:t>vs = cv2.VideoCapture(0)</a:t>
            </a:r>
          </a:p>
          <a:p>
            <a:r>
              <a:rPr lang="en-US" altLang="zh-CN" sz="2000" dirty="0" err="1"/>
              <a:t>vs.open</a:t>
            </a:r>
            <a:r>
              <a:rPr lang="en-US" altLang="zh-CN" sz="2000" dirty="0"/>
              <a:t>('http://172.20.10.8:8080/video')</a:t>
            </a:r>
          </a:p>
          <a:p>
            <a:r>
              <a:rPr lang="en-US" altLang="zh-CN" sz="2000" dirty="0" err="1"/>
              <a:t>cascPath</a:t>
            </a:r>
            <a:r>
              <a:rPr lang="en-US" altLang="zh-CN" sz="2000" dirty="0"/>
              <a:t> = "haarcascade_frontalface_default.xml"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9F290BF-3869-4BF2-A04E-D46B9CB85BBF}"/>
              </a:ext>
            </a:extLst>
          </p:cNvPr>
          <p:cNvSpPr txBox="1"/>
          <p:nvPr/>
        </p:nvSpPr>
        <p:spPr>
          <a:xfrm>
            <a:off x="5641951" y="502768"/>
            <a:ext cx="61978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### </a:t>
            </a:r>
            <a:r>
              <a:rPr lang="zh-CN" altLang="en-US" sz="2000" dirty="0"/>
              <a:t>循环 </a:t>
            </a:r>
            <a:r>
              <a:rPr lang="en-US" altLang="zh-CN" sz="2000" dirty="0"/>
              <a:t>###</a:t>
            </a:r>
          </a:p>
          <a:p>
            <a:r>
              <a:rPr lang="en-US" altLang="zh-CN" sz="2000" dirty="0"/>
              <a:t>while True:</a:t>
            </a:r>
          </a:p>
          <a:p>
            <a:pPr lvl="1"/>
            <a:r>
              <a:rPr lang="en-US" altLang="zh-CN" sz="2000" dirty="0" err="1"/>
              <a:t>suc</a:t>
            </a:r>
            <a:r>
              <a:rPr lang="en-US" altLang="zh-CN" sz="2000" dirty="0"/>
              <a:t>, frame = </a:t>
            </a:r>
            <a:r>
              <a:rPr lang="en-US" altLang="zh-CN" sz="2000" dirty="0" err="1"/>
              <a:t>vs.read</a:t>
            </a:r>
            <a:r>
              <a:rPr lang="en-US" altLang="zh-CN" sz="2000" dirty="0"/>
              <a:t>()</a:t>
            </a:r>
          </a:p>
          <a:p>
            <a:pPr lvl="1"/>
            <a:r>
              <a:rPr lang="en-US" altLang="zh-CN" sz="2000" dirty="0"/>
              <a:t> if not </a:t>
            </a:r>
            <a:r>
              <a:rPr lang="en-US" altLang="zh-CN" sz="2000" dirty="0" err="1"/>
              <a:t>suc</a:t>
            </a:r>
            <a:r>
              <a:rPr lang="en-US" altLang="zh-CN" sz="2000" dirty="0"/>
              <a:t>:</a:t>
            </a:r>
          </a:p>
          <a:p>
            <a:pPr lvl="1"/>
            <a:r>
              <a:rPr lang="en-US" altLang="zh-CN" sz="2000" dirty="0"/>
              <a:t>        break</a:t>
            </a:r>
          </a:p>
          <a:p>
            <a:pPr lvl="1"/>
            <a:r>
              <a:rPr lang="en-US" altLang="zh-CN" sz="2000" dirty="0"/>
              <a:t>  </a:t>
            </a:r>
          </a:p>
          <a:p>
            <a:pPr lvl="1"/>
            <a:r>
              <a:rPr lang="en-US" altLang="zh-CN" sz="2000" dirty="0"/>
              <a:t>   # </a:t>
            </a:r>
            <a:r>
              <a:rPr lang="zh-CN" altLang="en-US" sz="2000" dirty="0"/>
              <a:t>构建分离器</a:t>
            </a:r>
            <a:endParaRPr lang="en-US" altLang="zh-CN" sz="2000" dirty="0"/>
          </a:p>
          <a:p>
            <a:pPr lvl="1"/>
            <a:r>
              <a:rPr lang="en-US" altLang="zh-CN" sz="2000" dirty="0"/>
              <a:t>   frame = </a:t>
            </a:r>
            <a:r>
              <a:rPr lang="en-US" altLang="zh-CN" sz="2000" dirty="0" err="1"/>
              <a:t>imutils.resize</a:t>
            </a:r>
            <a:r>
              <a:rPr lang="en-US" altLang="zh-CN" sz="2000" dirty="0"/>
              <a:t>(frame, width=750)</a:t>
            </a:r>
          </a:p>
          <a:p>
            <a:pPr lvl="1"/>
            <a:r>
              <a:rPr lang="en-US" altLang="zh-CN" sz="2000" dirty="0"/>
              <a:t>   gray = cv2.cvtColor(frame, cv2.COLOR_BGR2GRAY)</a:t>
            </a:r>
          </a:p>
          <a:p>
            <a:pPr lvl="1"/>
            <a:r>
              <a:rPr lang="en-US" altLang="zh-CN" sz="2000" dirty="0"/>
              <a:t>   </a:t>
            </a:r>
            <a:r>
              <a:rPr lang="en-US" altLang="zh-CN" sz="2000" dirty="0" err="1"/>
              <a:t>faceCascade</a:t>
            </a:r>
            <a:r>
              <a:rPr lang="en-US" altLang="zh-CN" sz="2000" dirty="0"/>
              <a:t> = cv2.CascadeClassifier(</a:t>
            </a:r>
            <a:r>
              <a:rPr lang="en-US" altLang="zh-CN" sz="2000" dirty="0" err="1"/>
              <a:t>cascPath</a:t>
            </a:r>
            <a:r>
              <a:rPr lang="en-US" altLang="zh-CN" sz="2000" dirty="0"/>
              <a:t>)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   # </a:t>
            </a:r>
            <a:r>
              <a:rPr lang="zh-CN" altLang="en-US" sz="2000" dirty="0"/>
              <a:t>检测人脸</a:t>
            </a:r>
            <a:endParaRPr lang="en-US" altLang="zh-CN" sz="2000" dirty="0"/>
          </a:p>
          <a:p>
            <a:pPr lvl="1"/>
            <a:r>
              <a:rPr lang="en-US" altLang="zh-CN" sz="2000" dirty="0"/>
              <a:t>   faces = </a:t>
            </a:r>
            <a:r>
              <a:rPr lang="en-US" altLang="zh-CN" sz="2000" dirty="0" err="1"/>
              <a:t>faceCascade.detectMultiScale</a:t>
            </a:r>
            <a:r>
              <a:rPr lang="en-US" altLang="zh-CN" sz="2000" dirty="0"/>
              <a:t>(</a:t>
            </a:r>
          </a:p>
          <a:p>
            <a:pPr lvl="1"/>
            <a:r>
              <a:rPr lang="en-US" altLang="zh-CN" sz="2000" dirty="0"/>
              <a:t>        gray,</a:t>
            </a:r>
          </a:p>
          <a:p>
            <a:pPr lvl="1"/>
            <a:r>
              <a:rPr lang="en-US" altLang="zh-CN" sz="2000" dirty="0"/>
              <a:t>        </a:t>
            </a:r>
            <a:r>
              <a:rPr lang="en-US" altLang="zh-CN" sz="2000" dirty="0" err="1"/>
              <a:t>scaleFactor</a:t>
            </a:r>
            <a:r>
              <a:rPr lang="en-US" altLang="zh-CN" sz="2000" dirty="0"/>
              <a:t>=1.1,</a:t>
            </a:r>
          </a:p>
          <a:p>
            <a:pPr lvl="1"/>
            <a:r>
              <a:rPr lang="en-US" altLang="zh-CN" sz="2000" dirty="0"/>
              <a:t>        </a:t>
            </a:r>
            <a:r>
              <a:rPr lang="en-US" altLang="zh-CN" sz="2000" dirty="0" err="1"/>
              <a:t>minNeighbors</a:t>
            </a:r>
            <a:r>
              <a:rPr lang="en-US" altLang="zh-CN" sz="2000" dirty="0"/>
              <a:t>=10,</a:t>
            </a:r>
          </a:p>
          <a:p>
            <a:pPr lvl="1"/>
            <a:r>
              <a:rPr lang="en-US" altLang="zh-CN" sz="2000" dirty="0"/>
              <a:t>        </a:t>
            </a:r>
            <a:r>
              <a:rPr lang="en-US" altLang="zh-CN" sz="2000" dirty="0" err="1"/>
              <a:t>minSize</a:t>
            </a:r>
            <a:r>
              <a:rPr lang="en-US" altLang="zh-CN" sz="2000" dirty="0"/>
              <a:t>=(30, 30),</a:t>
            </a:r>
          </a:p>
          <a:p>
            <a:pPr lvl="1"/>
            <a:r>
              <a:rPr lang="en-US" altLang="zh-CN" sz="2000" dirty="0"/>
              <a:t>        flags=cv2.CASCADE_SCALE_IMAGE</a:t>
            </a:r>
          </a:p>
          <a:p>
            <a:pPr lvl="1"/>
            <a:r>
              <a:rPr lang="en-US" altLang="zh-CN" sz="2000" dirty="0"/>
              <a:t>             #</a:t>
            </a:r>
            <a:r>
              <a:rPr lang="zh-CN" altLang="en-US" sz="2000" dirty="0"/>
              <a:t>正常比例检测</a:t>
            </a:r>
            <a:endParaRPr lang="en-US" altLang="zh-CN" sz="2000" dirty="0"/>
          </a:p>
          <a:p>
            <a:pPr lvl="1"/>
            <a:r>
              <a:rPr lang="en-US" altLang="zh-CN" sz="2000" dirty="0"/>
              <a:t>     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9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EB574721-0289-4E70-AF43-AEAAE3903634}"/>
              </a:ext>
            </a:extLst>
          </p:cNvPr>
          <p:cNvSpPr/>
          <p:nvPr/>
        </p:nvSpPr>
        <p:spPr>
          <a:xfrm>
            <a:off x="1428840" y="1459100"/>
            <a:ext cx="33976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DETECT FACES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29B4D79D-D210-40F4-90DC-76B2D6646CC6}"/>
              </a:ext>
            </a:extLst>
          </p:cNvPr>
          <p:cNvSpPr txBox="1"/>
          <p:nvPr/>
        </p:nvSpPr>
        <p:spPr>
          <a:xfrm>
            <a:off x="4826517" y="676428"/>
            <a:ext cx="760883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/>
              <a:t>……..( while True</a:t>
            </a:r>
            <a:r>
              <a:rPr lang="zh-CN" altLang="en-US" sz="2000" dirty="0"/>
              <a:t>循环内</a:t>
            </a:r>
            <a:r>
              <a:rPr lang="en-US" altLang="zh-CN" sz="2000" dirty="0"/>
              <a:t>)  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if </a:t>
            </a:r>
            <a:r>
              <a:rPr lang="en-US" altLang="zh-CN" sz="2000" dirty="0" err="1"/>
              <a:t>len</a:t>
            </a:r>
            <a:r>
              <a:rPr lang="en-US" altLang="zh-CN" sz="2000" dirty="0"/>
              <a:t>(faces):</a:t>
            </a:r>
          </a:p>
          <a:p>
            <a:pPr lvl="1"/>
            <a:r>
              <a:rPr lang="en-US" altLang="zh-CN" sz="2000" dirty="0"/>
              <a:t>        for (left, top, width, height) in faces:</a:t>
            </a:r>
          </a:p>
          <a:p>
            <a:pPr lvl="1"/>
            <a:r>
              <a:rPr lang="en-US" altLang="zh-CN" sz="2000" dirty="0"/>
              <a:t>            cv2.rectangle(frame, (left, top),</a:t>
            </a:r>
          </a:p>
          <a:p>
            <a:pPr lvl="1"/>
            <a:r>
              <a:rPr lang="en-US" altLang="zh-CN" sz="2000" dirty="0"/>
              <a:t>                  (</a:t>
            </a:r>
            <a:r>
              <a:rPr lang="en-US" altLang="zh-CN" sz="2000" dirty="0" err="1"/>
              <a:t>left+width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height+top</a:t>
            </a:r>
            <a:r>
              <a:rPr lang="en-US" altLang="zh-CN" sz="2000" dirty="0"/>
              <a:t>), (0, 255, 0), 2)</a:t>
            </a:r>
          </a:p>
          <a:p>
            <a:pPr lvl="1"/>
            <a:r>
              <a:rPr lang="en-US" altLang="zh-CN" sz="2000" dirty="0"/>
              <a:t>         </a:t>
            </a:r>
            <a:r>
              <a:rPr lang="en-US" altLang="zh-CN" sz="2000" dirty="0" err="1"/>
              <a:t>ser.write</a:t>
            </a:r>
            <a:r>
              <a:rPr lang="en-US" altLang="zh-CN" sz="2000" dirty="0"/>
              <a:t>('</a:t>
            </a:r>
            <a:r>
              <a:rPr lang="en-US" altLang="zh-CN" sz="2000" dirty="0" err="1"/>
              <a:t>f'.encode</a:t>
            </a:r>
            <a:r>
              <a:rPr lang="en-US" altLang="zh-CN" sz="2000" dirty="0"/>
              <a:t>())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  else:</a:t>
            </a:r>
          </a:p>
          <a:p>
            <a:pPr lvl="1"/>
            <a:r>
              <a:rPr lang="en-US" altLang="zh-CN" sz="2000" dirty="0"/>
              <a:t>         </a:t>
            </a:r>
            <a:r>
              <a:rPr lang="en-US" altLang="zh-CN" sz="2000" dirty="0" err="1"/>
              <a:t>ser.write</a:t>
            </a:r>
            <a:r>
              <a:rPr lang="en-US" altLang="zh-CN" sz="2000" dirty="0"/>
              <a:t>('</a:t>
            </a:r>
            <a:r>
              <a:rPr lang="en-US" altLang="zh-CN" sz="2000" dirty="0" err="1"/>
              <a:t>s'.encode</a:t>
            </a:r>
            <a:r>
              <a:rPr lang="en-US" altLang="zh-CN" sz="2000" dirty="0"/>
              <a:t>())</a:t>
            </a:r>
          </a:p>
          <a:p>
            <a:pPr lvl="1"/>
            <a:r>
              <a:rPr lang="en-US" altLang="zh-CN" sz="2000" dirty="0"/>
              <a:t>  cv2.imshow('monitor', frame)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    # </a:t>
            </a:r>
            <a:r>
              <a:rPr lang="en-US" altLang="zh-CN" sz="2000" dirty="0" err="1"/>
              <a:t>waitKey</a:t>
            </a:r>
            <a:r>
              <a:rPr lang="en-US" altLang="zh-CN" sz="2000" dirty="0"/>
              <a:t>()</a:t>
            </a:r>
            <a:r>
              <a:rPr lang="zh-CN" altLang="en-US" sz="2000" dirty="0"/>
              <a:t>不断刷新图像，频率时间为</a:t>
            </a:r>
            <a:r>
              <a:rPr lang="en-US" altLang="zh-CN" sz="2000" dirty="0"/>
              <a:t>delay</a:t>
            </a:r>
            <a:r>
              <a:rPr lang="zh-CN" altLang="en-US" sz="2000" dirty="0"/>
              <a:t>，单位为</a:t>
            </a:r>
            <a:r>
              <a:rPr lang="en-US" altLang="zh-CN" sz="2000" dirty="0" err="1"/>
              <a:t>ms</a:t>
            </a:r>
            <a:r>
              <a:rPr lang="zh-CN" altLang="en-US" sz="2000" dirty="0"/>
              <a:t>。</a:t>
            </a:r>
          </a:p>
          <a:p>
            <a:pPr lvl="1"/>
            <a:r>
              <a:rPr lang="zh-CN" altLang="en-US" sz="2000" dirty="0"/>
              <a:t>    </a:t>
            </a:r>
            <a:r>
              <a:rPr lang="en-US" altLang="zh-CN" sz="2000" dirty="0"/>
              <a:t>key = cv2.waitKey(1000) &amp; 0xFF</a:t>
            </a:r>
          </a:p>
          <a:p>
            <a:pPr lvl="1"/>
            <a:r>
              <a:rPr lang="en-US" altLang="zh-CN" sz="2000" dirty="0"/>
              <a:t>    if key == 27:</a:t>
            </a:r>
          </a:p>
          <a:p>
            <a:pPr lvl="1"/>
            <a:r>
              <a:rPr lang="en-US" altLang="zh-CN" sz="2000" dirty="0"/>
              <a:t>         break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ser.write</a:t>
            </a:r>
            <a:r>
              <a:rPr lang="en-US" altLang="zh-CN" sz="2000" dirty="0"/>
              <a:t>('</a:t>
            </a:r>
            <a:r>
              <a:rPr lang="en-US" altLang="zh-CN" sz="2000" dirty="0" err="1"/>
              <a:t>s'.encode</a:t>
            </a:r>
            <a:r>
              <a:rPr lang="en-US" altLang="zh-CN" sz="2000" dirty="0"/>
              <a:t>())</a:t>
            </a:r>
          </a:p>
          <a:p>
            <a:r>
              <a:rPr lang="en-US" altLang="zh-CN" sz="2000" dirty="0"/>
              <a:t>cv2.destroyAllWindows()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9197603-01C4-45E9-81CE-5899F2377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0" b="99811" l="10000" r="100000">
                        <a14:backgroundMark x1="90533" y1="69849" x2="90533" y2="43195"/>
                        <a14:backgroundMark x1="96667" y1="80624" x2="96933" y2="69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3" y="1506836"/>
            <a:ext cx="3793358" cy="53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7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40F5C59C-4393-40BE-B182-4524B129533B}"/>
              </a:ext>
            </a:extLst>
          </p:cNvPr>
          <p:cNvSpPr/>
          <p:nvPr/>
        </p:nvSpPr>
        <p:spPr>
          <a:xfrm>
            <a:off x="3700092" y="484312"/>
            <a:ext cx="5453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CascadeClassifier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原理</a:t>
            </a:r>
          </a:p>
        </p:txBody>
      </p:sp>
      <p:pic>
        <p:nvPicPr>
          <p:cNvPr id="3074" name="Picture 2" descr="https://img-blog.csdn.net/20180605165247430?watermark/2/text/aHR0cHM6Ly9ibG9nLmNzZG4ubmV0L3FxXzM3NzkxMTM0/font/5a6L5L2T/fontsize/400/fill/I0JBQkFCMA==/dissolve/70">
            <a:extLst>
              <a:ext uri="{FF2B5EF4-FFF2-40B4-BE49-F238E27FC236}">
                <a16:creationId xmlns="" xmlns:a16="http://schemas.microsoft.com/office/drawing/2014/main" id="{F25BFD5D-9A27-4E28-B753-9FCD0E650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" b="6360"/>
          <a:stretch/>
        </p:blipFill>
        <p:spPr bwMode="auto">
          <a:xfrm>
            <a:off x="3700092" y="1391764"/>
            <a:ext cx="8565590" cy="52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mg-blog.csdn.net/20180605165137352?watermark/2/text/aHR0cHM6Ly9ibG9nLmNzZG4ubmV0L3FxXzM3NzkxMTM0/font/5a6L5L2T/fontsize/400/fill/I0JBQkFCMA==/dissolve/70">
            <a:extLst>
              <a:ext uri="{FF2B5EF4-FFF2-40B4-BE49-F238E27FC236}">
                <a16:creationId xmlns="" xmlns:a16="http://schemas.microsoft.com/office/drawing/2014/main" id="{7193A992-566B-432B-8F79-04CCC600F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7" b="98333" l="0" r="96923">
                        <a14:foregroundMark x1="29487" y1="41389" x2="63846" y2="41389"/>
                        <a14:foregroundMark x1="40000" y1="12500" x2="14615" y2="61667"/>
                        <a14:foregroundMark x1="41026" y1="6111" x2="41026" y2="6111"/>
                        <a14:foregroundMark x1="41026" y1="5278" x2="5385" y2="83056"/>
                        <a14:foregroundMark x1="39231" y1="15000" x2="82564" y2="72778"/>
                        <a14:foregroundMark x1="44872" y1="8611" x2="53846" y2="29444"/>
                        <a14:foregroundMark x1="42821" y1="15833" x2="49231" y2="21667"/>
                        <a14:foregroundMark x1="20256" y1="80833" x2="74872" y2="75833"/>
                        <a14:foregroundMark x1="62821" y1="87500" x2="30769" y2="71111"/>
                        <a14:foregroundMark x1="14872" y1="67778" x2="56923" y2="56667"/>
                        <a14:foregroundMark x1="62821" y1="73056" x2="52564" y2="41389"/>
                        <a14:foregroundMark x1="51538" y1="38056" x2="45641" y2="24167"/>
                        <a14:foregroundMark x1="67436" y1="91667" x2="66923" y2="64722"/>
                        <a14:foregroundMark x1="14615" y1="60000" x2="19744" y2="48333"/>
                        <a14:foregroundMark x1="14615" y1="67500" x2="15641" y2="5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9" y="2613930"/>
            <a:ext cx="4237753" cy="39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4E9CC2B4-7CCE-4DE2-9DF3-592ADCC0FB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" r="5466"/>
          <a:stretch/>
        </p:blipFill>
        <p:spPr>
          <a:xfrm>
            <a:off x="8524032" y="1645137"/>
            <a:ext cx="3535754" cy="49750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0E39D0C-E8CC-4A95-959B-9C65C5E5F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1"/>
          <a:stretch/>
        </p:blipFill>
        <p:spPr>
          <a:xfrm>
            <a:off x="4144742" y="1645137"/>
            <a:ext cx="4238076" cy="49750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61CBD31-1E95-45CA-94F0-A9505AEF83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 t="7254"/>
          <a:stretch/>
        </p:blipFill>
        <p:spPr>
          <a:xfrm>
            <a:off x="256625" y="1645137"/>
            <a:ext cx="3746904" cy="497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3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Agency FB" panose="020B0503020202020204" pitchFamily="34" charset="0"/>
                  <a:ea typeface="微软雅黑" panose="020B0503020204020204" charset="-122"/>
                </a:rPr>
                <a:t>小白鸽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9F290BF-3869-4BF2-A04E-D46B9CB85BBF}"/>
              </a:ext>
            </a:extLst>
          </p:cNvPr>
          <p:cNvSpPr txBox="1"/>
          <p:nvPr/>
        </p:nvSpPr>
        <p:spPr>
          <a:xfrm>
            <a:off x="4004261" y="1591746"/>
            <a:ext cx="82599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from </a:t>
            </a:r>
            <a:r>
              <a:rPr lang="en-US" altLang="zh-CN" sz="2000" dirty="0" err="1"/>
              <a:t>imutils</a:t>
            </a:r>
            <a:r>
              <a:rPr lang="en-US" altLang="zh-CN" sz="2000" dirty="0"/>
              <a:t> import paths</a:t>
            </a:r>
          </a:p>
          <a:p>
            <a:r>
              <a:rPr lang="en-US" altLang="zh-CN" sz="2000" dirty="0"/>
              <a:t>import </a:t>
            </a:r>
            <a:r>
              <a:rPr lang="en-US" altLang="zh-CN" sz="2000" dirty="0" err="1"/>
              <a:t>face_recognition</a:t>
            </a:r>
            <a:endParaRPr lang="en-US" altLang="zh-CN" sz="2000" dirty="0"/>
          </a:p>
          <a:p>
            <a:r>
              <a:rPr lang="en-US" altLang="zh-CN" sz="2000" dirty="0"/>
              <a:t>import </a:t>
            </a:r>
            <a:r>
              <a:rPr lang="en-US" altLang="zh-CN" sz="2000" dirty="0" err="1"/>
              <a:t>argparse</a:t>
            </a:r>
            <a:endParaRPr lang="en-US" altLang="zh-CN" sz="2000" dirty="0"/>
          </a:p>
          <a:p>
            <a:r>
              <a:rPr lang="en-US" altLang="zh-CN" sz="2000" dirty="0"/>
              <a:t>import pickle</a:t>
            </a:r>
          </a:p>
          <a:p>
            <a:r>
              <a:rPr lang="en-US" altLang="zh-CN" sz="2000" dirty="0"/>
              <a:t>import cv2</a:t>
            </a:r>
          </a:p>
          <a:p>
            <a:r>
              <a:rPr lang="en-US" altLang="zh-CN" sz="2000" dirty="0"/>
              <a:t>import </a:t>
            </a:r>
            <a:r>
              <a:rPr lang="en-US" altLang="zh-CN" sz="2000" dirty="0" err="1"/>
              <a:t>os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for 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imagePath</a:t>
            </a:r>
            <a:r>
              <a:rPr lang="en-US" altLang="zh-CN" sz="2000" dirty="0"/>
              <a:t>) in enumerate(</a:t>
            </a:r>
            <a:r>
              <a:rPr lang="en-US" altLang="zh-CN" sz="2000" dirty="0" err="1"/>
              <a:t>imagePaths</a:t>
            </a:r>
            <a:r>
              <a:rPr lang="en-US" altLang="zh-CN" sz="2000" dirty="0"/>
              <a:t>):</a:t>
            </a:r>
          </a:p>
          <a:p>
            <a:r>
              <a:rPr lang="en-US" altLang="zh-CN" sz="2000" dirty="0"/>
              <a:t>       name = </a:t>
            </a:r>
            <a:r>
              <a:rPr lang="en-US" altLang="zh-CN" sz="2000" dirty="0" err="1"/>
              <a:t>imagePath.split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os.path.sep</a:t>
            </a:r>
            <a:r>
              <a:rPr lang="en-US" altLang="zh-CN" sz="2000" dirty="0"/>
              <a:t>)[-2]     # </a:t>
            </a:r>
            <a:r>
              <a:rPr lang="en-US" altLang="zh-CN" sz="2000" dirty="0" err="1"/>
              <a:t>os.path.sep</a:t>
            </a:r>
            <a:r>
              <a:rPr lang="zh-CN" altLang="en-US" sz="2000" dirty="0"/>
              <a:t>是路径分隔符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        image = cv2.imread(</a:t>
            </a:r>
            <a:r>
              <a:rPr lang="en-US" altLang="zh-CN" sz="2000" dirty="0" err="1"/>
              <a:t>imagePath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rgb</a:t>
            </a:r>
            <a:r>
              <a:rPr lang="en-US" altLang="zh-CN" sz="2000" dirty="0"/>
              <a:t> = cv2.cvtColor(image, cv2.COLOR_BGR2RGB)</a:t>
            </a:r>
          </a:p>
          <a:p>
            <a:endParaRPr lang="en-US" altLang="zh-CN" sz="2000" dirty="0"/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437C3D2D-D2B4-433B-8E7B-302E3688428B}"/>
              </a:ext>
            </a:extLst>
          </p:cNvPr>
          <p:cNvSpPr/>
          <p:nvPr/>
        </p:nvSpPr>
        <p:spPr>
          <a:xfrm>
            <a:off x="523003" y="1877292"/>
            <a:ext cx="33976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IDENTIFY FACES</a:t>
            </a:r>
          </a:p>
          <a:p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DE4719A2-038E-493A-A60C-E9C48D150594}"/>
              </a:ext>
            </a:extLst>
          </p:cNvPr>
          <p:cNvSpPr txBox="1"/>
          <p:nvPr/>
        </p:nvSpPr>
        <p:spPr>
          <a:xfrm>
            <a:off x="542617" y="2445472"/>
            <a:ext cx="321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/>
              <a:t>Encoding faces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Recognizing faces</a:t>
            </a:r>
          </a:p>
          <a:p>
            <a:pPr lvl="1"/>
            <a:r>
              <a:rPr lang="en-US" altLang="zh-CN" sz="2400" dirty="0"/>
              <a:t>--Image</a:t>
            </a:r>
          </a:p>
          <a:p>
            <a:pPr lvl="1"/>
            <a:r>
              <a:rPr lang="en-US" altLang="zh-CN" sz="2400" dirty="0"/>
              <a:t>--Video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2C3D6629-A6B4-40FB-87A7-31E92EC70CE3}"/>
              </a:ext>
            </a:extLst>
          </p:cNvPr>
          <p:cNvSpPr txBox="1"/>
          <p:nvPr/>
        </p:nvSpPr>
        <p:spPr>
          <a:xfrm>
            <a:off x="523003" y="4488801"/>
            <a:ext cx="30320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Input:</a:t>
            </a:r>
          </a:p>
          <a:p>
            <a:pPr lvl="1"/>
            <a:r>
              <a:rPr lang="en-US" altLang="zh-CN" sz="2000" dirty="0"/>
              <a:t>--dataset</a:t>
            </a:r>
          </a:p>
          <a:p>
            <a:pPr lvl="1"/>
            <a:r>
              <a:rPr lang="en-US" altLang="zh-CN" sz="2000" dirty="0"/>
              <a:t>--encodings</a:t>
            </a:r>
          </a:p>
          <a:p>
            <a:pPr lvl="1"/>
            <a:r>
              <a:rPr lang="en-US" altLang="zh-CN" sz="2000" dirty="0"/>
              <a:t>--</a:t>
            </a:r>
            <a:r>
              <a:rPr lang="en-US" altLang="zh-CN" sz="2000" dirty="0" err="1"/>
              <a:t>detection_method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086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1983</Words>
  <Application>Microsoft Office PowerPoint</Application>
  <PresentationFormat>自定义</PresentationFormat>
  <Paragraphs>437</Paragraphs>
  <Slides>31</Slides>
  <Notes>28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pc</cp:lastModifiedBy>
  <cp:revision>290</cp:revision>
  <dcterms:created xsi:type="dcterms:W3CDTF">2016-04-22T02:01:00Z</dcterms:created>
  <dcterms:modified xsi:type="dcterms:W3CDTF">2018-11-29T17:53:45Z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